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693400" cy="7556500"/>
  <p:notesSz cx="6858000" cy="9144000"/>
  <p:embeddedFontLst>
    <p:embeddedFont>
      <p:font typeface="IBM Plex Sans" panose="020B0503050203000203" pitchFamily="34" charset="0"/>
      <p:regular r:id="rId18"/>
    </p:embeddedFont>
    <p:embeddedFont>
      <p:font typeface="Montserrat" panose="00000500000000000000" pitchFamily="2" charset="-52"/>
      <p:regular r:id="rId19"/>
    </p:embeddedFont>
    <p:embeddedFont>
      <p:font typeface="Open Sans" panose="020B0606030504020204" pitchFamily="3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6" d="100"/>
          <a:sy n="96" d="100"/>
        </p:scale>
        <p:origin x="15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3268C-8C27-4DBA-94A7-27D65B005585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3300" y="685800"/>
            <a:ext cx="4851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CE7E7-0DE9-4FC4-A131-355AF1C20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1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CE7E7-0DE9-4FC4-A131-355AF1C2094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68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4.png"/><Relationship Id="rId7" Type="http://schemas.openxmlformats.org/officeDocument/2006/relationships/image" Target="../media/image76.svg"/><Relationship Id="rId12" Type="http://schemas.openxmlformats.org/officeDocument/2006/relationships/image" Target="../media/image8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jpeg"/><Relationship Id="rId10" Type="http://schemas.openxmlformats.org/officeDocument/2006/relationships/image" Target="../media/image79.jpeg"/><Relationship Id="rId4" Type="http://schemas.openxmlformats.org/officeDocument/2006/relationships/image" Target="../media/image5.svg"/><Relationship Id="rId9" Type="http://schemas.openxmlformats.org/officeDocument/2006/relationships/image" Target="../media/image7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13" Type="http://schemas.openxmlformats.org/officeDocument/2006/relationships/image" Target="../media/image88.jpeg"/><Relationship Id="rId18" Type="http://schemas.openxmlformats.org/officeDocument/2006/relationships/image" Target="../media/image93.jpeg"/><Relationship Id="rId3" Type="http://schemas.openxmlformats.org/officeDocument/2006/relationships/image" Target="../media/image4.png"/><Relationship Id="rId7" Type="http://schemas.openxmlformats.org/officeDocument/2006/relationships/image" Target="../media/image83.svg"/><Relationship Id="rId12" Type="http://schemas.openxmlformats.org/officeDocument/2006/relationships/image" Target="../media/image87.svg"/><Relationship Id="rId17" Type="http://schemas.openxmlformats.org/officeDocument/2006/relationships/image" Target="../media/image92.jpeg"/><Relationship Id="rId2" Type="http://schemas.openxmlformats.org/officeDocument/2006/relationships/image" Target="../media/image3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82.jpeg"/><Relationship Id="rId15" Type="http://schemas.openxmlformats.org/officeDocument/2006/relationships/image" Target="../media/image90.jpeg"/><Relationship Id="rId10" Type="http://schemas.openxmlformats.org/officeDocument/2006/relationships/image" Target="../media/image86.jpeg"/><Relationship Id="rId19" Type="http://schemas.openxmlformats.org/officeDocument/2006/relationships/image" Target="../media/image94.jpeg"/><Relationship Id="rId4" Type="http://schemas.openxmlformats.org/officeDocument/2006/relationships/image" Target="../media/image5.svg"/><Relationship Id="rId9" Type="http://schemas.openxmlformats.org/officeDocument/2006/relationships/image" Target="../media/image85.jpeg"/><Relationship Id="rId14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13" Type="http://schemas.openxmlformats.org/officeDocument/2006/relationships/image" Target="../media/image103.svg"/><Relationship Id="rId18" Type="http://schemas.openxmlformats.org/officeDocument/2006/relationships/image" Target="../media/image108.jpeg"/><Relationship Id="rId3" Type="http://schemas.openxmlformats.org/officeDocument/2006/relationships/image" Target="../media/image4.png"/><Relationship Id="rId7" Type="http://schemas.openxmlformats.org/officeDocument/2006/relationships/image" Target="../media/image97.svg"/><Relationship Id="rId12" Type="http://schemas.openxmlformats.org/officeDocument/2006/relationships/image" Target="../media/image102.png"/><Relationship Id="rId17" Type="http://schemas.openxmlformats.org/officeDocument/2006/relationships/image" Target="../media/image107.jpeg"/><Relationship Id="rId2" Type="http://schemas.openxmlformats.org/officeDocument/2006/relationships/image" Target="../media/image3.png"/><Relationship Id="rId16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01.jpeg"/><Relationship Id="rId5" Type="http://schemas.openxmlformats.org/officeDocument/2006/relationships/image" Target="../media/image95.jpeg"/><Relationship Id="rId15" Type="http://schemas.openxmlformats.org/officeDocument/2006/relationships/image" Target="../media/image105.jpeg"/><Relationship Id="rId10" Type="http://schemas.openxmlformats.org/officeDocument/2006/relationships/image" Target="../media/image100.jpeg"/><Relationship Id="rId4" Type="http://schemas.openxmlformats.org/officeDocument/2006/relationships/image" Target="../media/image5.svg"/><Relationship Id="rId9" Type="http://schemas.openxmlformats.org/officeDocument/2006/relationships/image" Target="../media/image99.jpeg"/><Relationship Id="rId14" Type="http://schemas.openxmlformats.org/officeDocument/2006/relationships/image" Target="../media/image10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4.png"/><Relationship Id="rId7" Type="http://schemas.openxmlformats.org/officeDocument/2006/relationships/image" Target="../media/image1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svg"/><Relationship Id="rId5" Type="http://schemas.openxmlformats.org/officeDocument/2006/relationships/image" Target="../media/image109.pn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4.png"/><Relationship Id="rId7" Type="http://schemas.openxmlformats.org/officeDocument/2006/relationships/image" Target="../media/image1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12" Type="http://schemas.openxmlformats.org/officeDocument/2006/relationships/image" Target="../media/image15.svg"/><Relationship Id="rId2" Type="http://schemas.openxmlformats.org/officeDocument/2006/relationships/image" Target="../media/image3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svg"/><Relationship Id="rId4" Type="http://schemas.openxmlformats.org/officeDocument/2006/relationships/image" Target="../media/image5.sv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6.sv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21.svg"/><Relationship Id="rId9" Type="http://schemas.openxmlformats.org/officeDocument/2006/relationships/image" Target="../media/image24.svg"/><Relationship Id="rId1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4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3.pn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5.sv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.png"/><Relationship Id="rId7" Type="http://schemas.openxmlformats.org/officeDocument/2006/relationships/image" Target="../media/image44.svg"/><Relationship Id="rId12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5.svg"/><Relationship Id="rId9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62.jpeg"/><Relationship Id="rId3" Type="http://schemas.openxmlformats.org/officeDocument/2006/relationships/image" Target="../media/image4.png"/><Relationship Id="rId7" Type="http://schemas.openxmlformats.org/officeDocument/2006/relationships/image" Target="../media/image56.svg"/><Relationship Id="rId12" Type="http://schemas.openxmlformats.org/officeDocument/2006/relationships/image" Target="../media/image6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.svg"/><Relationship Id="rId9" Type="http://schemas.openxmlformats.org/officeDocument/2006/relationships/image" Target="../media/image5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3" Type="http://schemas.openxmlformats.org/officeDocument/2006/relationships/image" Target="../media/image4.pn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69.svg"/><Relationship Id="rId5" Type="http://schemas.openxmlformats.org/officeDocument/2006/relationships/image" Target="../media/image63.jpeg"/><Relationship Id="rId15" Type="http://schemas.openxmlformats.org/officeDocument/2006/relationships/image" Target="../media/image73.svg"/><Relationship Id="rId10" Type="http://schemas.openxmlformats.org/officeDocument/2006/relationships/image" Target="../media/image68.svg"/><Relationship Id="rId4" Type="http://schemas.openxmlformats.org/officeDocument/2006/relationships/image" Target="../media/image5.sv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72668"/>
            <a:ext cx="10692384" cy="6013704"/>
            <a:chOff x="0" y="0"/>
            <a:chExt cx="10692384" cy="6013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2383" cy="6013704"/>
            </a:xfrm>
            <a:custGeom>
              <a:avLst/>
              <a:gdLst/>
              <a:ahLst/>
              <a:cxnLst/>
              <a:rect l="l" t="t" r="r" b="b"/>
              <a:pathLst>
                <a:path w="10692383" h="6013704">
                  <a:moveTo>
                    <a:pt x="0" y="0"/>
                  </a:moveTo>
                  <a:lnTo>
                    <a:pt x="10692383" y="0"/>
                  </a:lnTo>
                  <a:lnTo>
                    <a:pt x="10692383" y="6013704"/>
                  </a:lnTo>
                  <a:lnTo>
                    <a:pt x="0" y="601370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15" y="770128"/>
            <a:ext cx="10692385" cy="6013704"/>
            <a:chOff x="0" y="0"/>
            <a:chExt cx="14256513" cy="80182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256513" cy="8018272"/>
            </a:xfrm>
            <a:custGeom>
              <a:avLst/>
              <a:gdLst/>
              <a:ahLst/>
              <a:cxnLst/>
              <a:rect l="l" t="t" r="r" b="b"/>
              <a:pathLst>
                <a:path w="14256513" h="8018272">
                  <a:moveTo>
                    <a:pt x="0" y="0"/>
                  </a:moveTo>
                  <a:lnTo>
                    <a:pt x="14256513" y="0"/>
                  </a:lnTo>
                  <a:lnTo>
                    <a:pt x="14256513" y="8018272"/>
                  </a:lnTo>
                  <a:lnTo>
                    <a:pt x="0" y="8018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9" name="TextBox 12">
            <a:extLst>
              <a:ext uri="{FF2B5EF4-FFF2-40B4-BE49-F238E27FC236}">
                <a16:creationId xmlns:a16="http://schemas.microsoft.com/office/drawing/2014/main" id="{80707E7A-6759-12C1-6A49-D8F36111AA2B}"/>
              </a:ext>
            </a:extLst>
          </p:cNvPr>
          <p:cNvSpPr txBox="1"/>
          <p:nvPr/>
        </p:nvSpPr>
        <p:spPr>
          <a:xfrm>
            <a:off x="16014" y="2178050"/>
            <a:ext cx="10693399" cy="1028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spc="-31" dirty="0">
                <a:solidFill>
                  <a:schemeClr val="bg1"/>
                </a:solidFill>
                <a:latin typeface="IBM Plex Sans"/>
                <a:ea typeface="IBM Plex Sans"/>
                <a:cs typeface="IBM Plex Sans"/>
                <a:sym typeface="IBM Plex Sans"/>
              </a:rPr>
              <a:t>GD700 </a:t>
            </a:r>
            <a:r>
              <a:rPr lang="ru-RU" sz="5000" spc="-31" dirty="0">
                <a:solidFill>
                  <a:schemeClr val="bg1"/>
                </a:solidFill>
                <a:latin typeface="IBM Plex Sans"/>
                <a:ea typeface="IBM Plex Sans"/>
                <a:cs typeface="IBM Plex Sans"/>
                <a:sym typeface="IBM Plex Sans"/>
              </a:rPr>
              <a:t>Премиальная серия ПЧ</a:t>
            </a:r>
            <a:endParaRPr lang="en-US" sz="5000" spc="-31" dirty="0">
              <a:solidFill>
                <a:schemeClr val="bg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13" name="Рисунок 12" descr="Изображение выглядит как текст, Шрифт, Графика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4CA30C5-A1F5-A15A-5AD8-2651F717DC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370" y="919058"/>
            <a:ext cx="3059830" cy="95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64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72668"/>
            <a:ext cx="10692384" cy="6013704"/>
            <a:chOff x="0" y="0"/>
            <a:chExt cx="10692384" cy="6013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2383" cy="6013704"/>
            </a:xfrm>
            <a:custGeom>
              <a:avLst/>
              <a:gdLst/>
              <a:ahLst/>
              <a:cxnLst/>
              <a:rect l="l" t="t" r="r" b="b"/>
              <a:pathLst>
                <a:path w="10692383" h="6013704">
                  <a:moveTo>
                    <a:pt x="0" y="0"/>
                  </a:moveTo>
                  <a:lnTo>
                    <a:pt x="10692383" y="0"/>
                  </a:lnTo>
                  <a:lnTo>
                    <a:pt x="10692383" y="6013704"/>
                  </a:lnTo>
                  <a:lnTo>
                    <a:pt x="0" y="601370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772668"/>
            <a:ext cx="10692384" cy="6013704"/>
            <a:chOff x="0" y="0"/>
            <a:chExt cx="14256512" cy="80182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256513" cy="8018272"/>
            </a:xfrm>
            <a:custGeom>
              <a:avLst/>
              <a:gdLst/>
              <a:ahLst/>
              <a:cxnLst/>
              <a:rect l="l" t="t" r="r" b="b"/>
              <a:pathLst>
                <a:path w="14256513" h="8018272">
                  <a:moveTo>
                    <a:pt x="0" y="0"/>
                  </a:moveTo>
                  <a:lnTo>
                    <a:pt x="14256513" y="0"/>
                  </a:lnTo>
                  <a:lnTo>
                    <a:pt x="14256513" y="8018272"/>
                  </a:lnTo>
                  <a:lnTo>
                    <a:pt x="0" y="8018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354073" y="885949"/>
            <a:ext cx="602485" cy="602485"/>
          </a:xfrm>
          <a:custGeom>
            <a:avLst/>
            <a:gdLst/>
            <a:ahLst/>
            <a:cxnLst/>
            <a:rect l="l" t="t" r="r" b="b"/>
            <a:pathLst>
              <a:path w="602485" h="602485">
                <a:moveTo>
                  <a:pt x="0" y="0"/>
                </a:moveTo>
                <a:lnTo>
                  <a:pt x="602485" y="0"/>
                </a:lnTo>
                <a:lnTo>
                  <a:pt x="602485" y="602485"/>
                </a:lnTo>
                <a:lnTo>
                  <a:pt x="0" y="6024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56844" y="2211324"/>
            <a:ext cx="2918460" cy="4937908"/>
            <a:chOff x="0" y="0"/>
            <a:chExt cx="3891280" cy="591921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91280" cy="5919216"/>
            </a:xfrm>
            <a:custGeom>
              <a:avLst/>
              <a:gdLst/>
              <a:ahLst/>
              <a:cxnLst/>
              <a:rect l="l" t="t" r="r" b="b"/>
              <a:pathLst>
                <a:path w="3891280" h="5919216">
                  <a:moveTo>
                    <a:pt x="0" y="0"/>
                  </a:moveTo>
                  <a:lnTo>
                    <a:pt x="3891280" y="0"/>
                  </a:lnTo>
                  <a:lnTo>
                    <a:pt x="3891280" y="5919216"/>
                  </a:lnTo>
                  <a:lnTo>
                    <a:pt x="0" y="5919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891540" y="3719322"/>
            <a:ext cx="2450592" cy="10668"/>
          </a:xfrm>
          <a:custGeom>
            <a:avLst/>
            <a:gdLst/>
            <a:ahLst/>
            <a:cxnLst/>
            <a:rect l="l" t="t" r="r" b="b"/>
            <a:pathLst>
              <a:path w="2450592" h="10668">
                <a:moveTo>
                  <a:pt x="0" y="0"/>
                </a:moveTo>
                <a:lnTo>
                  <a:pt x="2450592" y="0"/>
                </a:lnTo>
                <a:lnTo>
                  <a:pt x="2450592" y="10668"/>
                </a:lnTo>
                <a:lnTo>
                  <a:pt x="0" y="106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120896" y="3719322"/>
            <a:ext cx="2450592" cy="10668"/>
          </a:xfrm>
          <a:custGeom>
            <a:avLst/>
            <a:gdLst/>
            <a:ahLst/>
            <a:cxnLst/>
            <a:rect l="l" t="t" r="r" b="b"/>
            <a:pathLst>
              <a:path w="2450592" h="10668">
                <a:moveTo>
                  <a:pt x="0" y="0"/>
                </a:moveTo>
                <a:lnTo>
                  <a:pt x="2450592" y="0"/>
                </a:lnTo>
                <a:lnTo>
                  <a:pt x="2450592" y="10668"/>
                </a:lnTo>
                <a:lnTo>
                  <a:pt x="0" y="106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3886200" y="2211324"/>
            <a:ext cx="2918460" cy="4937908"/>
            <a:chOff x="0" y="0"/>
            <a:chExt cx="3891280" cy="591921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91280" cy="5919216"/>
            </a:xfrm>
            <a:custGeom>
              <a:avLst/>
              <a:gdLst/>
              <a:ahLst/>
              <a:cxnLst/>
              <a:rect l="l" t="t" r="r" b="b"/>
              <a:pathLst>
                <a:path w="3891280" h="5919216">
                  <a:moveTo>
                    <a:pt x="0" y="0"/>
                  </a:moveTo>
                  <a:lnTo>
                    <a:pt x="3891280" y="0"/>
                  </a:lnTo>
                  <a:lnTo>
                    <a:pt x="3891280" y="5919216"/>
                  </a:lnTo>
                  <a:lnTo>
                    <a:pt x="0" y="5919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7117080" y="2211324"/>
            <a:ext cx="2916936" cy="4937908"/>
            <a:chOff x="0" y="0"/>
            <a:chExt cx="3889248" cy="59192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89248" cy="5919216"/>
            </a:xfrm>
            <a:custGeom>
              <a:avLst/>
              <a:gdLst/>
              <a:ahLst/>
              <a:cxnLst/>
              <a:rect l="l" t="t" r="r" b="b"/>
              <a:pathLst>
                <a:path w="3889248" h="5919216">
                  <a:moveTo>
                    <a:pt x="0" y="0"/>
                  </a:moveTo>
                  <a:lnTo>
                    <a:pt x="3889248" y="0"/>
                  </a:lnTo>
                  <a:lnTo>
                    <a:pt x="3889248" y="5919216"/>
                  </a:lnTo>
                  <a:lnTo>
                    <a:pt x="0" y="5919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7351776" y="3719322"/>
            <a:ext cx="2449068" cy="10668"/>
          </a:xfrm>
          <a:custGeom>
            <a:avLst/>
            <a:gdLst/>
            <a:ahLst/>
            <a:cxnLst/>
            <a:rect l="l" t="t" r="r" b="b"/>
            <a:pathLst>
              <a:path w="2449068" h="10668">
                <a:moveTo>
                  <a:pt x="0" y="0"/>
                </a:moveTo>
                <a:lnTo>
                  <a:pt x="2449068" y="0"/>
                </a:lnTo>
                <a:lnTo>
                  <a:pt x="2449068" y="10668"/>
                </a:lnTo>
                <a:lnTo>
                  <a:pt x="0" y="106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386184" y="6523530"/>
            <a:ext cx="133455" cy="155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6"/>
              </a:lnSpc>
            </a:pPr>
            <a:r>
              <a:rPr lang="en-US" sz="876" spc="-8">
                <a:solidFill>
                  <a:srgbClr val="898989"/>
                </a:solidFill>
                <a:latin typeface="IBM Plex Sans"/>
                <a:ea typeface="IBM Plex Sans"/>
                <a:cs typeface="IBM Plex Sans"/>
                <a:sym typeface="IBM Plex Sans"/>
              </a:rPr>
              <a:t>10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34435" y="1695555"/>
            <a:ext cx="7736465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2"/>
              </a:lnSpc>
            </a:pPr>
            <a:r>
              <a:rPr lang="ru-RU" sz="1751" spc="-17" dirty="0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Безопасная и стабильная работа, безопасные и надежные решения</a:t>
            </a:r>
            <a:endParaRPr lang="en-US" sz="1751" spc="-17" dirty="0">
              <a:solidFill>
                <a:srgbClr val="0070C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56845" y="3316195"/>
            <a:ext cx="2873634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2"/>
              </a:lnSpc>
            </a:pPr>
            <a:r>
              <a:rPr lang="ru-RU" sz="1752" spc="-26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Болевые точки клиентов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23642" y="3633054"/>
            <a:ext cx="35519" cy="281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8"/>
              </a:lnSpc>
            </a:pPr>
            <a:r>
              <a:rPr lang="en-US" sz="1223" spc="4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86200" y="3306670"/>
            <a:ext cx="291846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73"/>
              </a:lnSpc>
            </a:pPr>
            <a:r>
              <a:rPr lang="ru-RU" sz="1752" spc="-26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Решение </a:t>
            </a:r>
            <a:r>
              <a:rPr lang="en-US" sz="1752" spc="-26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GD700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117081" y="3287620"/>
            <a:ext cx="2916936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52"/>
              </a:lnSpc>
            </a:pPr>
            <a:r>
              <a:rPr lang="ru-RU" sz="1752" spc="-26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Выгода клиента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933134" y="3641017"/>
            <a:ext cx="35519" cy="310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0"/>
              </a:lnSpc>
            </a:pPr>
            <a:r>
              <a:rPr lang="en-US" sz="1223" spc="4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34435" y="3764180"/>
            <a:ext cx="2796044" cy="3214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38"/>
              </a:lnSpc>
            </a:pP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•Новая технология </a:t>
            </a:r>
            <a:r>
              <a:rPr lang="ru-RU" sz="1223" spc="4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EUMachineryDirective</a:t>
            </a: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предъявляет повышенные требования к функциям безопасности оборудования, что создает значительную нагрузку на соответствие требованиям. •Суровые условия эксплуатации, такие как высокие температуры и запыленность, снижают стабильность работы оборудования, что приводит к снижению эффективности производства.</a:t>
            </a:r>
            <a:endParaRPr lang="en-US" sz="1223" spc="4" dirty="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7351756" y="3726742"/>
            <a:ext cx="2449087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4"/>
              </a:lnSpc>
            </a:pP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•Соответствует последним стандартам безопасности, эффективно снижая риски, связанные с соблюдением нормативных требований. •Повышает надежность оборудования в экстремальных условиях, сокращая незапланированные простои. •Обеспечивает всестороннюю защиту персонала и оборудования, повышая имидж бренда.</a:t>
            </a:r>
            <a:endParaRPr lang="en-US" sz="1223" spc="4" dirty="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3975100" y="3686746"/>
            <a:ext cx="2861135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35"/>
              </a:lnSpc>
            </a:pPr>
            <a:r>
              <a:rPr lang="ru-RU" sz="1223" spc="-18" dirty="0">
                <a:solidFill>
                  <a:srgbClr val="42A5F5"/>
                </a:solidFill>
                <a:latin typeface="Montserrat"/>
                <a:ea typeface="Montserrat"/>
                <a:cs typeface="Montserrat"/>
                <a:sym typeface="Montserrat"/>
              </a:rPr>
              <a:t>• Комплексные функции обеспечения безопасности: Поддерживает 11 функций обеспечения безопасности (включая STO, SS1) и 3 функции обеспечения безопасности связи, что полностью соответствует последним требованиям. </a:t>
            </a:r>
            <a:endParaRPr lang="en-US" sz="1223" spc="-18" dirty="0">
              <a:solidFill>
                <a:srgbClr val="42A5F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835"/>
              </a:lnSpc>
            </a:pPr>
            <a:r>
              <a:rPr lang="ru-RU" sz="1223" spc="-18" dirty="0">
                <a:solidFill>
                  <a:srgbClr val="42A5F5"/>
                </a:solidFill>
                <a:latin typeface="Montserrat"/>
                <a:ea typeface="Montserrat"/>
                <a:cs typeface="Montserrat"/>
                <a:sym typeface="Montserrat"/>
              </a:rPr>
              <a:t>• Высоконадежная конструкция с широким диапазоном температур: Обеспечивает запуск при температуре -40 °C и работу с полной нагрузкой при температуре 50°C, адаптируясь к суровым условиям эксплуатации.</a:t>
            </a:r>
            <a:endParaRPr lang="en-US" sz="1223" spc="-18" dirty="0">
              <a:solidFill>
                <a:srgbClr val="42A5F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030005" y="991705"/>
            <a:ext cx="5296271" cy="406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3"/>
              </a:lnSpc>
            </a:pPr>
            <a:r>
              <a:rPr lang="ru-RU" sz="2459" spc="-31" dirty="0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Решая проблемы, приноси пользу</a:t>
            </a:r>
            <a:endParaRPr lang="en-US" sz="2459" spc="-31" dirty="0">
              <a:solidFill>
                <a:srgbClr val="0070C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72668"/>
            <a:ext cx="10692384" cy="6013704"/>
            <a:chOff x="0" y="0"/>
            <a:chExt cx="10692384" cy="6013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2383" cy="6013704"/>
            </a:xfrm>
            <a:custGeom>
              <a:avLst/>
              <a:gdLst/>
              <a:ahLst/>
              <a:cxnLst/>
              <a:rect l="l" t="t" r="r" b="b"/>
              <a:pathLst>
                <a:path w="10692383" h="6013704">
                  <a:moveTo>
                    <a:pt x="0" y="0"/>
                  </a:moveTo>
                  <a:lnTo>
                    <a:pt x="10692383" y="0"/>
                  </a:lnTo>
                  <a:lnTo>
                    <a:pt x="10692383" y="6013704"/>
                  </a:lnTo>
                  <a:lnTo>
                    <a:pt x="0" y="601370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772668"/>
            <a:ext cx="10692384" cy="6013704"/>
            <a:chOff x="0" y="0"/>
            <a:chExt cx="14256512" cy="80182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256513" cy="8018272"/>
            </a:xfrm>
            <a:custGeom>
              <a:avLst/>
              <a:gdLst/>
              <a:ahLst/>
              <a:cxnLst/>
              <a:rect l="l" t="t" r="r" b="b"/>
              <a:pathLst>
                <a:path w="14256513" h="8018272">
                  <a:moveTo>
                    <a:pt x="0" y="0"/>
                  </a:moveTo>
                  <a:lnTo>
                    <a:pt x="14256513" y="0"/>
                  </a:lnTo>
                  <a:lnTo>
                    <a:pt x="14256513" y="8018272"/>
                  </a:lnTo>
                  <a:lnTo>
                    <a:pt x="0" y="8018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354073" y="885949"/>
            <a:ext cx="602485" cy="602485"/>
          </a:xfrm>
          <a:custGeom>
            <a:avLst/>
            <a:gdLst/>
            <a:ahLst/>
            <a:cxnLst/>
            <a:rect l="l" t="t" r="r" b="b"/>
            <a:pathLst>
              <a:path w="602485" h="602485">
                <a:moveTo>
                  <a:pt x="0" y="0"/>
                </a:moveTo>
                <a:lnTo>
                  <a:pt x="602485" y="0"/>
                </a:lnTo>
                <a:lnTo>
                  <a:pt x="602485" y="602485"/>
                </a:lnTo>
                <a:lnTo>
                  <a:pt x="0" y="6024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56844" y="2324100"/>
            <a:ext cx="2918460" cy="4044950"/>
            <a:chOff x="0" y="0"/>
            <a:chExt cx="3891280" cy="47772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91280" cy="4777232"/>
            </a:xfrm>
            <a:custGeom>
              <a:avLst/>
              <a:gdLst/>
              <a:ahLst/>
              <a:cxnLst/>
              <a:rect l="l" t="t" r="r" b="b"/>
              <a:pathLst>
                <a:path w="3891280" h="4777232">
                  <a:moveTo>
                    <a:pt x="0" y="0"/>
                  </a:moveTo>
                  <a:lnTo>
                    <a:pt x="3891280" y="0"/>
                  </a:lnTo>
                  <a:lnTo>
                    <a:pt x="3891280" y="4777232"/>
                  </a:lnTo>
                  <a:lnTo>
                    <a:pt x="0" y="4777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891540" y="4164330"/>
            <a:ext cx="2450592" cy="10668"/>
          </a:xfrm>
          <a:custGeom>
            <a:avLst/>
            <a:gdLst/>
            <a:ahLst/>
            <a:cxnLst/>
            <a:rect l="l" t="t" r="r" b="b"/>
            <a:pathLst>
              <a:path w="2450592" h="10668">
                <a:moveTo>
                  <a:pt x="0" y="0"/>
                </a:moveTo>
                <a:lnTo>
                  <a:pt x="2450592" y="0"/>
                </a:lnTo>
                <a:lnTo>
                  <a:pt x="2450592" y="10668"/>
                </a:lnTo>
                <a:lnTo>
                  <a:pt x="0" y="106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120896" y="4164330"/>
            <a:ext cx="2450592" cy="10668"/>
          </a:xfrm>
          <a:custGeom>
            <a:avLst/>
            <a:gdLst/>
            <a:ahLst/>
            <a:cxnLst/>
            <a:rect l="l" t="t" r="r" b="b"/>
            <a:pathLst>
              <a:path w="2450592" h="10668">
                <a:moveTo>
                  <a:pt x="0" y="0"/>
                </a:moveTo>
                <a:lnTo>
                  <a:pt x="2450592" y="0"/>
                </a:lnTo>
                <a:lnTo>
                  <a:pt x="2450592" y="10668"/>
                </a:lnTo>
                <a:lnTo>
                  <a:pt x="0" y="106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3886200" y="2324100"/>
            <a:ext cx="2918460" cy="4044950"/>
            <a:chOff x="0" y="0"/>
            <a:chExt cx="3891280" cy="477723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91280" cy="4777232"/>
            </a:xfrm>
            <a:custGeom>
              <a:avLst/>
              <a:gdLst/>
              <a:ahLst/>
              <a:cxnLst/>
              <a:rect l="l" t="t" r="r" b="b"/>
              <a:pathLst>
                <a:path w="3891280" h="4777232">
                  <a:moveTo>
                    <a:pt x="0" y="0"/>
                  </a:moveTo>
                  <a:lnTo>
                    <a:pt x="3891280" y="0"/>
                  </a:lnTo>
                  <a:lnTo>
                    <a:pt x="3891280" y="4777232"/>
                  </a:lnTo>
                  <a:lnTo>
                    <a:pt x="0" y="4777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7117080" y="2324100"/>
            <a:ext cx="2916936" cy="4044950"/>
            <a:chOff x="0" y="0"/>
            <a:chExt cx="3889248" cy="477723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89248" cy="4777232"/>
            </a:xfrm>
            <a:custGeom>
              <a:avLst/>
              <a:gdLst/>
              <a:ahLst/>
              <a:cxnLst/>
              <a:rect l="l" t="t" r="r" b="b"/>
              <a:pathLst>
                <a:path w="3889248" h="4777232">
                  <a:moveTo>
                    <a:pt x="0" y="0"/>
                  </a:moveTo>
                  <a:lnTo>
                    <a:pt x="3889248" y="0"/>
                  </a:lnTo>
                  <a:lnTo>
                    <a:pt x="3889248" y="4777232"/>
                  </a:lnTo>
                  <a:lnTo>
                    <a:pt x="0" y="4777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7351776" y="4453382"/>
            <a:ext cx="2449068" cy="10668"/>
          </a:xfrm>
          <a:custGeom>
            <a:avLst/>
            <a:gdLst/>
            <a:ahLst/>
            <a:cxnLst/>
            <a:rect l="l" t="t" r="r" b="b"/>
            <a:pathLst>
              <a:path w="2449068" h="10668">
                <a:moveTo>
                  <a:pt x="0" y="0"/>
                </a:moveTo>
                <a:lnTo>
                  <a:pt x="2449068" y="0"/>
                </a:lnTo>
                <a:lnTo>
                  <a:pt x="2449068" y="10668"/>
                </a:lnTo>
                <a:lnTo>
                  <a:pt x="0" y="106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4047744" y="2570988"/>
            <a:ext cx="1261872" cy="57912"/>
            <a:chOff x="0" y="0"/>
            <a:chExt cx="1682496" cy="7721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82496" cy="77216"/>
            </a:xfrm>
            <a:custGeom>
              <a:avLst/>
              <a:gdLst/>
              <a:ahLst/>
              <a:cxnLst/>
              <a:rect l="l" t="t" r="r" b="b"/>
              <a:pathLst>
                <a:path w="1682496" h="77216">
                  <a:moveTo>
                    <a:pt x="56896" y="0"/>
                  </a:moveTo>
                  <a:lnTo>
                    <a:pt x="44704" y="2032"/>
                  </a:lnTo>
                  <a:lnTo>
                    <a:pt x="38608" y="4064"/>
                  </a:lnTo>
                  <a:lnTo>
                    <a:pt x="26416" y="10160"/>
                  </a:lnTo>
                  <a:lnTo>
                    <a:pt x="10160" y="26416"/>
                  </a:lnTo>
                  <a:lnTo>
                    <a:pt x="2032" y="42672"/>
                  </a:lnTo>
                  <a:lnTo>
                    <a:pt x="0" y="50800"/>
                  </a:lnTo>
                  <a:lnTo>
                    <a:pt x="0" y="77216"/>
                  </a:lnTo>
                  <a:lnTo>
                    <a:pt x="1682496" y="77216"/>
                  </a:lnTo>
                  <a:lnTo>
                    <a:pt x="1682496" y="52959"/>
                  </a:lnTo>
                  <a:lnTo>
                    <a:pt x="1682496" y="52832"/>
                  </a:lnTo>
                  <a:lnTo>
                    <a:pt x="1680464" y="52832"/>
                  </a:lnTo>
                  <a:lnTo>
                    <a:pt x="1680464" y="44704"/>
                  </a:lnTo>
                  <a:lnTo>
                    <a:pt x="1678432" y="44704"/>
                  </a:lnTo>
                  <a:lnTo>
                    <a:pt x="1678432" y="38608"/>
                  </a:lnTo>
                  <a:lnTo>
                    <a:pt x="1676400" y="38608"/>
                  </a:lnTo>
                  <a:lnTo>
                    <a:pt x="1676400" y="34544"/>
                  </a:lnTo>
                  <a:lnTo>
                    <a:pt x="1674368" y="34544"/>
                  </a:lnTo>
                  <a:lnTo>
                    <a:pt x="1674368" y="30480"/>
                  </a:lnTo>
                  <a:lnTo>
                    <a:pt x="1672336" y="28448"/>
                  </a:lnTo>
                  <a:lnTo>
                    <a:pt x="1670304" y="28448"/>
                  </a:lnTo>
                  <a:lnTo>
                    <a:pt x="1670304" y="24384"/>
                  </a:lnTo>
                  <a:lnTo>
                    <a:pt x="1658112" y="12192"/>
                  </a:lnTo>
                  <a:lnTo>
                    <a:pt x="1649984" y="8128"/>
                  </a:lnTo>
                  <a:lnTo>
                    <a:pt x="1647952" y="6096"/>
                  </a:lnTo>
                  <a:lnTo>
                    <a:pt x="1643888" y="4064"/>
                  </a:lnTo>
                  <a:lnTo>
                    <a:pt x="1635760" y="2032"/>
                  </a:lnTo>
                  <a:lnTo>
                    <a:pt x="162560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4047744" y="2570988"/>
            <a:ext cx="1261872" cy="1072896"/>
            <a:chOff x="0" y="0"/>
            <a:chExt cx="1682496" cy="143052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82496" cy="1430528"/>
            </a:xfrm>
            <a:custGeom>
              <a:avLst/>
              <a:gdLst/>
              <a:ahLst/>
              <a:cxnLst/>
              <a:rect l="l" t="t" r="r" b="b"/>
              <a:pathLst>
                <a:path w="1682496" h="1430528">
                  <a:moveTo>
                    <a:pt x="0" y="0"/>
                  </a:moveTo>
                  <a:lnTo>
                    <a:pt x="1682496" y="0"/>
                  </a:lnTo>
                  <a:lnTo>
                    <a:pt x="1682496" y="1430528"/>
                  </a:lnTo>
                  <a:lnTo>
                    <a:pt x="0" y="1430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grpSp>
        <p:nvGrpSpPr>
          <p:cNvPr id="20" name="Group 20"/>
          <p:cNvGrpSpPr/>
          <p:nvPr/>
        </p:nvGrpSpPr>
        <p:grpSpPr>
          <a:xfrm>
            <a:off x="4047744" y="2628900"/>
            <a:ext cx="1261872" cy="926592"/>
            <a:chOff x="0" y="0"/>
            <a:chExt cx="1682496" cy="123545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82496" cy="1235456"/>
            </a:xfrm>
            <a:custGeom>
              <a:avLst/>
              <a:gdLst/>
              <a:ahLst/>
              <a:cxnLst/>
              <a:rect l="l" t="t" r="r" b="b"/>
              <a:pathLst>
                <a:path w="1682496" h="1235456">
                  <a:moveTo>
                    <a:pt x="0" y="0"/>
                  </a:moveTo>
                  <a:lnTo>
                    <a:pt x="1682496" y="0"/>
                  </a:lnTo>
                  <a:lnTo>
                    <a:pt x="1682496" y="1235456"/>
                  </a:lnTo>
                  <a:lnTo>
                    <a:pt x="0" y="1235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grpSp>
        <p:nvGrpSpPr>
          <p:cNvPr id="22" name="Group 22"/>
          <p:cNvGrpSpPr/>
          <p:nvPr/>
        </p:nvGrpSpPr>
        <p:grpSpPr>
          <a:xfrm>
            <a:off x="4047744" y="3555492"/>
            <a:ext cx="1260424" cy="88392"/>
            <a:chOff x="0" y="0"/>
            <a:chExt cx="1680566" cy="11785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680591" cy="117856"/>
            </a:xfrm>
            <a:custGeom>
              <a:avLst/>
              <a:gdLst/>
              <a:ahLst/>
              <a:cxnLst/>
              <a:rect l="l" t="t" r="r" b="b"/>
              <a:pathLst>
                <a:path w="1680591" h="117856">
                  <a:moveTo>
                    <a:pt x="0" y="0"/>
                  </a:moveTo>
                  <a:lnTo>
                    <a:pt x="1680591" y="0"/>
                  </a:lnTo>
                  <a:lnTo>
                    <a:pt x="1680591" y="117856"/>
                  </a:lnTo>
                  <a:lnTo>
                    <a:pt x="0" y="11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r="1"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5420868" y="2561844"/>
            <a:ext cx="1261872" cy="1072896"/>
            <a:chOff x="0" y="0"/>
            <a:chExt cx="1682496" cy="143052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682496" cy="1430528"/>
            </a:xfrm>
            <a:custGeom>
              <a:avLst/>
              <a:gdLst/>
              <a:ahLst/>
              <a:cxnLst/>
              <a:rect l="l" t="t" r="r" b="b"/>
              <a:pathLst>
                <a:path w="1682496" h="1430528">
                  <a:moveTo>
                    <a:pt x="48768" y="0"/>
                  </a:moveTo>
                  <a:lnTo>
                    <a:pt x="42672" y="2032"/>
                  </a:lnTo>
                  <a:lnTo>
                    <a:pt x="36576" y="4064"/>
                  </a:lnTo>
                  <a:lnTo>
                    <a:pt x="32512" y="6096"/>
                  </a:lnTo>
                  <a:lnTo>
                    <a:pt x="30480" y="8128"/>
                  </a:lnTo>
                  <a:lnTo>
                    <a:pt x="26416" y="10160"/>
                  </a:lnTo>
                  <a:lnTo>
                    <a:pt x="22352" y="14224"/>
                  </a:lnTo>
                  <a:lnTo>
                    <a:pt x="18288" y="16256"/>
                  </a:lnTo>
                  <a:lnTo>
                    <a:pt x="16256" y="20320"/>
                  </a:lnTo>
                  <a:lnTo>
                    <a:pt x="10160" y="26416"/>
                  </a:lnTo>
                  <a:lnTo>
                    <a:pt x="4064" y="38608"/>
                  </a:lnTo>
                  <a:lnTo>
                    <a:pt x="2032" y="44704"/>
                  </a:lnTo>
                  <a:lnTo>
                    <a:pt x="0" y="52832"/>
                  </a:lnTo>
                  <a:lnTo>
                    <a:pt x="0" y="1375664"/>
                  </a:lnTo>
                  <a:lnTo>
                    <a:pt x="2032" y="1375664"/>
                  </a:lnTo>
                  <a:lnTo>
                    <a:pt x="2032" y="1385824"/>
                  </a:lnTo>
                  <a:lnTo>
                    <a:pt x="4064" y="1385824"/>
                  </a:lnTo>
                  <a:lnTo>
                    <a:pt x="4064" y="1391920"/>
                  </a:lnTo>
                  <a:lnTo>
                    <a:pt x="6096" y="1391920"/>
                  </a:lnTo>
                  <a:lnTo>
                    <a:pt x="6096" y="1395984"/>
                  </a:lnTo>
                  <a:lnTo>
                    <a:pt x="8128" y="1395984"/>
                  </a:lnTo>
                  <a:lnTo>
                    <a:pt x="10160" y="1398016"/>
                  </a:lnTo>
                  <a:lnTo>
                    <a:pt x="10160" y="1402080"/>
                  </a:lnTo>
                  <a:lnTo>
                    <a:pt x="12192" y="1402080"/>
                  </a:lnTo>
                  <a:lnTo>
                    <a:pt x="14224" y="1404112"/>
                  </a:lnTo>
                  <a:lnTo>
                    <a:pt x="14224" y="1408176"/>
                  </a:lnTo>
                  <a:lnTo>
                    <a:pt x="16256" y="1408176"/>
                  </a:lnTo>
                  <a:lnTo>
                    <a:pt x="22352" y="1414272"/>
                  </a:lnTo>
                  <a:lnTo>
                    <a:pt x="26416" y="1416304"/>
                  </a:lnTo>
                  <a:lnTo>
                    <a:pt x="28448" y="1418336"/>
                  </a:lnTo>
                  <a:lnTo>
                    <a:pt x="40640" y="1424432"/>
                  </a:lnTo>
                  <a:lnTo>
                    <a:pt x="46736" y="1426464"/>
                  </a:lnTo>
                  <a:lnTo>
                    <a:pt x="58928" y="1428496"/>
                  </a:lnTo>
                  <a:lnTo>
                    <a:pt x="1623187" y="1430528"/>
                  </a:lnTo>
                  <a:lnTo>
                    <a:pt x="1623568" y="1430528"/>
                  </a:lnTo>
                  <a:lnTo>
                    <a:pt x="1623568" y="1428496"/>
                  </a:lnTo>
                  <a:lnTo>
                    <a:pt x="1635760" y="1426464"/>
                  </a:lnTo>
                  <a:lnTo>
                    <a:pt x="1643888" y="1424432"/>
                  </a:lnTo>
                  <a:lnTo>
                    <a:pt x="1652016" y="1420368"/>
                  </a:lnTo>
                  <a:lnTo>
                    <a:pt x="1654048" y="1418336"/>
                  </a:lnTo>
                  <a:lnTo>
                    <a:pt x="1658112" y="1416304"/>
                  </a:lnTo>
                  <a:lnTo>
                    <a:pt x="1670304" y="1404112"/>
                  </a:lnTo>
                  <a:lnTo>
                    <a:pt x="1678432" y="1387856"/>
                  </a:lnTo>
                  <a:lnTo>
                    <a:pt x="1680464" y="1381760"/>
                  </a:lnTo>
                  <a:lnTo>
                    <a:pt x="1682496" y="48768"/>
                  </a:lnTo>
                  <a:lnTo>
                    <a:pt x="1680464" y="48768"/>
                  </a:lnTo>
                  <a:lnTo>
                    <a:pt x="1680464" y="42672"/>
                  </a:lnTo>
                  <a:lnTo>
                    <a:pt x="1678432" y="42672"/>
                  </a:lnTo>
                  <a:lnTo>
                    <a:pt x="1678432" y="36576"/>
                  </a:lnTo>
                  <a:lnTo>
                    <a:pt x="1676400" y="36576"/>
                  </a:lnTo>
                  <a:lnTo>
                    <a:pt x="1676400" y="32512"/>
                  </a:lnTo>
                  <a:lnTo>
                    <a:pt x="1674368" y="32512"/>
                  </a:lnTo>
                  <a:lnTo>
                    <a:pt x="1674368" y="28448"/>
                  </a:lnTo>
                  <a:lnTo>
                    <a:pt x="1670304" y="24384"/>
                  </a:lnTo>
                  <a:lnTo>
                    <a:pt x="1668272" y="24384"/>
                  </a:lnTo>
                  <a:lnTo>
                    <a:pt x="1668272" y="20320"/>
                  </a:lnTo>
                  <a:lnTo>
                    <a:pt x="1662176" y="14224"/>
                  </a:lnTo>
                  <a:lnTo>
                    <a:pt x="1658112" y="12192"/>
                  </a:lnTo>
                  <a:lnTo>
                    <a:pt x="1654048" y="8128"/>
                  </a:lnTo>
                  <a:lnTo>
                    <a:pt x="1645920" y="4064"/>
                  </a:lnTo>
                  <a:lnTo>
                    <a:pt x="1633728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>
            <a:off x="5420868" y="2561844"/>
            <a:ext cx="1261872" cy="1072896"/>
            <a:chOff x="0" y="0"/>
            <a:chExt cx="1682496" cy="143052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682496" cy="1430528"/>
            </a:xfrm>
            <a:custGeom>
              <a:avLst/>
              <a:gdLst/>
              <a:ahLst/>
              <a:cxnLst/>
              <a:rect l="l" t="t" r="r" b="b"/>
              <a:pathLst>
                <a:path w="1682496" h="1430528">
                  <a:moveTo>
                    <a:pt x="48768" y="0"/>
                  </a:moveTo>
                  <a:lnTo>
                    <a:pt x="42672" y="2032"/>
                  </a:lnTo>
                  <a:lnTo>
                    <a:pt x="36576" y="4064"/>
                  </a:lnTo>
                  <a:lnTo>
                    <a:pt x="32512" y="6096"/>
                  </a:lnTo>
                  <a:lnTo>
                    <a:pt x="30480" y="8128"/>
                  </a:lnTo>
                  <a:lnTo>
                    <a:pt x="26416" y="10160"/>
                  </a:lnTo>
                  <a:lnTo>
                    <a:pt x="22352" y="14224"/>
                  </a:lnTo>
                  <a:lnTo>
                    <a:pt x="18288" y="16256"/>
                  </a:lnTo>
                  <a:lnTo>
                    <a:pt x="16256" y="20320"/>
                  </a:lnTo>
                  <a:lnTo>
                    <a:pt x="10160" y="26416"/>
                  </a:lnTo>
                  <a:lnTo>
                    <a:pt x="4064" y="38608"/>
                  </a:lnTo>
                  <a:lnTo>
                    <a:pt x="2032" y="44704"/>
                  </a:lnTo>
                  <a:lnTo>
                    <a:pt x="0" y="52832"/>
                  </a:lnTo>
                  <a:lnTo>
                    <a:pt x="0" y="1375664"/>
                  </a:lnTo>
                  <a:lnTo>
                    <a:pt x="2032" y="1375664"/>
                  </a:lnTo>
                  <a:lnTo>
                    <a:pt x="2032" y="1385824"/>
                  </a:lnTo>
                  <a:lnTo>
                    <a:pt x="4064" y="1385824"/>
                  </a:lnTo>
                  <a:lnTo>
                    <a:pt x="4064" y="1391920"/>
                  </a:lnTo>
                  <a:lnTo>
                    <a:pt x="6096" y="1391920"/>
                  </a:lnTo>
                  <a:lnTo>
                    <a:pt x="6096" y="1395984"/>
                  </a:lnTo>
                  <a:lnTo>
                    <a:pt x="8128" y="1395984"/>
                  </a:lnTo>
                  <a:lnTo>
                    <a:pt x="10160" y="1398016"/>
                  </a:lnTo>
                  <a:lnTo>
                    <a:pt x="10160" y="1402080"/>
                  </a:lnTo>
                  <a:lnTo>
                    <a:pt x="12192" y="1402080"/>
                  </a:lnTo>
                  <a:lnTo>
                    <a:pt x="14224" y="1404112"/>
                  </a:lnTo>
                  <a:lnTo>
                    <a:pt x="14224" y="1408176"/>
                  </a:lnTo>
                  <a:lnTo>
                    <a:pt x="16256" y="1408176"/>
                  </a:lnTo>
                  <a:lnTo>
                    <a:pt x="22352" y="1414272"/>
                  </a:lnTo>
                  <a:lnTo>
                    <a:pt x="26416" y="1416304"/>
                  </a:lnTo>
                  <a:lnTo>
                    <a:pt x="28448" y="1418336"/>
                  </a:lnTo>
                  <a:lnTo>
                    <a:pt x="40640" y="1424432"/>
                  </a:lnTo>
                  <a:lnTo>
                    <a:pt x="46736" y="1426464"/>
                  </a:lnTo>
                  <a:lnTo>
                    <a:pt x="58928" y="1428496"/>
                  </a:lnTo>
                  <a:lnTo>
                    <a:pt x="1623187" y="1430528"/>
                  </a:lnTo>
                  <a:lnTo>
                    <a:pt x="1623568" y="1430528"/>
                  </a:lnTo>
                  <a:lnTo>
                    <a:pt x="1623568" y="1428496"/>
                  </a:lnTo>
                  <a:lnTo>
                    <a:pt x="1635760" y="1426464"/>
                  </a:lnTo>
                  <a:lnTo>
                    <a:pt x="1643888" y="1424432"/>
                  </a:lnTo>
                  <a:lnTo>
                    <a:pt x="1652016" y="1420368"/>
                  </a:lnTo>
                  <a:lnTo>
                    <a:pt x="1654048" y="1418336"/>
                  </a:lnTo>
                  <a:lnTo>
                    <a:pt x="1658112" y="1416304"/>
                  </a:lnTo>
                  <a:lnTo>
                    <a:pt x="1670304" y="1404112"/>
                  </a:lnTo>
                  <a:lnTo>
                    <a:pt x="1678432" y="1387856"/>
                  </a:lnTo>
                  <a:lnTo>
                    <a:pt x="1680464" y="1381760"/>
                  </a:lnTo>
                  <a:lnTo>
                    <a:pt x="1682496" y="48768"/>
                  </a:lnTo>
                  <a:lnTo>
                    <a:pt x="1680464" y="48768"/>
                  </a:lnTo>
                  <a:lnTo>
                    <a:pt x="1680464" y="42672"/>
                  </a:lnTo>
                  <a:lnTo>
                    <a:pt x="1678432" y="42672"/>
                  </a:lnTo>
                  <a:lnTo>
                    <a:pt x="1678432" y="36576"/>
                  </a:lnTo>
                  <a:lnTo>
                    <a:pt x="1676400" y="36576"/>
                  </a:lnTo>
                  <a:lnTo>
                    <a:pt x="1676400" y="32512"/>
                  </a:lnTo>
                  <a:lnTo>
                    <a:pt x="1674368" y="32512"/>
                  </a:lnTo>
                  <a:lnTo>
                    <a:pt x="1674368" y="28448"/>
                  </a:lnTo>
                  <a:lnTo>
                    <a:pt x="1670304" y="24384"/>
                  </a:lnTo>
                  <a:lnTo>
                    <a:pt x="1668272" y="24384"/>
                  </a:lnTo>
                  <a:lnTo>
                    <a:pt x="1668272" y="20320"/>
                  </a:lnTo>
                  <a:lnTo>
                    <a:pt x="1662176" y="14224"/>
                  </a:lnTo>
                  <a:lnTo>
                    <a:pt x="1658112" y="12192"/>
                  </a:lnTo>
                  <a:lnTo>
                    <a:pt x="1654048" y="8128"/>
                  </a:lnTo>
                  <a:lnTo>
                    <a:pt x="1645920" y="4064"/>
                  </a:lnTo>
                  <a:lnTo>
                    <a:pt x="1633728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</p:grpSp>
      <p:grpSp>
        <p:nvGrpSpPr>
          <p:cNvPr id="28" name="Group 28"/>
          <p:cNvGrpSpPr/>
          <p:nvPr/>
        </p:nvGrpSpPr>
        <p:grpSpPr>
          <a:xfrm>
            <a:off x="7085186" y="2295387"/>
            <a:ext cx="2627376" cy="1530096"/>
            <a:chOff x="0" y="0"/>
            <a:chExt cx="3503168" cy="204012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503168" cy="2040128"/>
            </a:xfrm>
            <a:custGeom>
              <a:avLst/>
              <a:gdLst/>
              <a:ahLst/>
              <a:cxnLst/>
              <a:rect l="l" t="t" r="r" b="b"/>
              <a:pathLst>
                <a:path w="3503168" h="2040128">
                  <a:moveTo>
                    <a:pt x="0" y="0"/>
                  </a:moveTo>
                  <a:lnTo>
                    <a:pt x="3503168" y="0"/>
                  </a:lnTo>
                  <a:lnTo>
                    <a:pt x="3503168" y="2040128"/>
                  </a:lnTo>
                  <a:lnTo>
                    <a:pt x="0" y="20401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</p:grpSp>
      <p:grpSp>
        <p:nvGrpSpPr>
          <p:cNvPr id="30" name="Group 30"/>
          <p:cNvGrpSpPr/>
          <p:nvPr/>
        </p:nvGrpSpPr>
        <p:grpSpPr>
          <a:xfrm>
            <a:off x="1143000" y="2481072"/>
            <a:ext cx="1999488" cy="1306068"/>
            <a:chOff x="0" y="0"/>
            <a:chExt cx="2665984" cy="174142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665984" cy="1741424"/>
            </a:xfrm>
            <a:custGeom>
              <a:avLst/>
              <a:gdLst/>
              <a:ahLst/>
              <a:cxnLst/>
              <a:rect l="l" t="t" r="r" b="b"/>
              <a:pathLst>
                <a:path w="2665984" h="1741424">
                  <a:moveTo>
                    <a:pt x="0" y="0"/>
                  </a:moveTo>
                  <a:lnTo>
                    <a:pt x="2665984" y="0"/>
                  </a:lnTo>
                  <a:lnTo>
                    <a:pt x="2665984" y="1741424"/>
                  </a:lnTo>
                  <a:lnTo>
                    <a:pt x="0" y="1741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10386184" y="6523530"/>
            <a:ext cx="133455" cy="155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6"/>
              </a:lnSpc>
            </a:pPr>
            <a:r>
              <a:rPr lang="en-US" sz="876" spc="-8">
                <a:solidFill>
                  <a:srgbClr val="898989"/>
                </a:solidFill>
                <a:latin typeface="IBM Plex Sans"/>
                <a:ea typeface="IBM Plex Sans"/>
                <a:cs typeface="IBM Plex Sans"/>
                <a:sym typeface="IBM Plex Sans"/>
              </a:rPr>
              <a:t>11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69246" y="1933649"/>
            <a:ext cx="8780544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2"/>
              </a:lnSpc>
            </a:pPr>
            <a:r>
              <a:rPr lang="ru-RU" sz="1751" spc="-17" dirty="0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Исключительная </a:t>
            </a:r>
            <a:r>
              <a:rPr lang="ru-RU" sz="1751" spc="-17" dirty="0" err="1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адаптируемость</a:t>
            </a:r>
            <a:r>
              <a:rPr lang="ru-RU" sz="1751" spc="-17" dirty="0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 к окружающей среде и надежность</a:t>
            </a:r>
            <a:endParaRPr lang="en-US" sz="1751" spc="-17" dirty="0">
              <a:solidFill>
                <a:srgbClr val="0070C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67232" y="3877121"/>
            <a:ext cx="25495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7"/>
              </a:lnSpc>
            </a:pPr>
            <a:r>
              <a:rPr lang="ru-RU" sz="1584" spc="-23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Высокий класс защиты</a:t>
            </a:r>
            <a:endParaRPr lang="en-US" sz="1584" spc="-23" dirty="0">
              <a:solidFill>
                <a:srgbClr val="0D47A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4011178" y="3616920"/>
            <a:ext cx="266280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64"/>
              </a:lnSpc>
            </a:pPr>
            <a:r>
              <a:rPr lang="ru-RU" sz="1584" spc="-23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Широкая адаптация </a:t>
            </a:r>
          </a:p>
          <a:p>
            <a:pPr>
              <a:lnSpc>
                <a:spcPts val="2364"/>
              </a:lnSpc>
            </a:pPr>
            <a:r>
              <a:rPr lang="ru-RU" sz="1584" spc="-23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к температуре и напряжению</a:t>
            </a:r>
            <a:endParaRPr lang="en-US" sz="1584" spc="-23" dirty="0">
              <a:solidFill>
                <a:srgbClr val="0D47A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7351776" y="3899793"/>
            <a:ext cx="2615889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17"/>
              </a:lnSpc>
            </a:pPr>
            <a:r>
              <a:rPr lang="ru-RU" sz="1584" spc="-23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Безопасная и надежная конструкция</a:t>
            </a:r>
            <a:endParaRPr lang="en-US" sz="1584" spc="-23" dirty="0">
              <a:solidFill>
                <a:srgbClr val="0D47A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780345" y="4240339"/>
            <a:ext cx="2561787" cy="1136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35"/>
              </a:lnSpc>
            </a:pP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•Печатные платы соответствуют стандартам защиты 3C3 •Степень защиты достигает IP55 </a:t>
            </a:r>
          </a:p>
          <a:p>
            <a:pPr>
              <a:lnSpc>
                <a:spcPts val="1835"/>
              </a:lnSpc>
            </a:pP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•Доступны дополнительные модели IP21/IP55</a:t>
            </a:r>
            <a:endParaRPr lang="en-US" sz="1223" spc="4" dirty="0">
              <a:solidFill>
                <a:srgbClr val="F182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4011178" y="4522391"/>
            <a:ext cx="267156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35"/>
              </a:lnSpc>
            </a:pP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•Стабильный запуск при низкой температуре -40°C </a:t>
            </a:r>
          </a:p>
          <a:p>
            <a:pPr>
              <a:lnSpc>
                <a:spcPts val="1835"/>
              </a:lnSpc>
            </a:pP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•Работа с полной нагрузкой при высокой температуре 50°C без снижения производительности •Адаптируется к различным суровым промышленным условиям</a:t>
            </a:r>
            <a:endParaRPr lang="en-US" sz="1223" spc="4" dirty="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7186637" y="4540250"/>
            <a:ext cx="2732063" cy="1598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5"/>
              </a:lnSpc>
            </a:pP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•Стандартная функция безопасности STO SIL3 </a:t>
            </a:r>
          </a:p>
          <a:p>
            <a:pPr>
              <a:lnSpc>
                <a:spcPts val="1845"/>
              </a:lnSpc>
            </a:pP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•Поддерживает 11 расширенных функций безопасности </a:t>
            </a:r>
          </a:p>
          <a:p>
            <a:pPr>
              <a:lnSpc>
                <a:spcPts val="1845"/>
              </a:lnSpc>
            </a:pP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• Оснащен функцией прогнозирования срока службы и контроля состояния</a:t>
            </a:r>
            <a:endParaRPr lang="en-US" sz="1223" spc="4" dirty="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1030005" y="991705"/>
            <a:ext cx="5939980" cy="84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3"/>
              </a:lnSpc>
            </a:pPr>
            <a:r>
              <a:rPr lang="ru-RU" sz="2459" spc="-31" dirty="0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Превосходство, </a:t>
            </a:r>
          </a:p>
          <a:p>
            <a:pPr>
              <a:lnSpc>
                <a:spcPts val="3443"/>
              </a:lnSpc>
            </a:pPr>
            <a:r>
              <a:rPr lang="ru-RU" sz="2459" spc="-31" dirty="0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выходящее за рамки стандартов</a:t>
            </a:r>
            <a:endParaRPr lang="en-US" sz="2459" spc="-31" dirty="0">
              <a:solidFill>
                <a:srgbClr val="0070C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72668"/>
            <a:ext cx="10692384" cy="6013704"/>
            <a:chOff x="0" y="0"/>
            <a:chExt cx="10692384" cy="6013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2383" cy="6013704"/>
            </a:xfrm>
            <a:custGeom>
              <a:avLst/>
              <a:gdLst/>
              <a:ahLst/>
              <a:cxnLst/>
              <a:rect l="l" t="t" r="r" b="b"/>
              <a:pathLst>
                <a:path w="10692383" h="6013704">
                  <a:moveTo>
                    <a:pt x="0" y="0"/>
                  </a:moveTo>
                  <a:lnTo>
                    <a:pt x="10692383" y="0"/>
                  </a:lnTo>
                  <a:lnTo>
                    <a:pt x="10692383" y="6013704"/>
                  </a:lnTo>
                  <a:lnTo>
                    <a:pt x="0" y="601370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6153" y="829142"/>
            <a:ext cx="10692384" cy="6013704"/>
            <a:chOff x="0" y="0"/>
            <a:chExt cx="14256512" cy="80182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256513" cy="8018272"/>
            </a:xfrm>
            <a:custGeom>
              <a:avLst/>
              <a:gdLst/>
              <a:ahLst/>
              <a:cxnLst/>
              <a:rect l="l" t="t" r="r" b="b"/>
              <a:pathLst>
                <a:path w="14256513" h="8018272">
                  <a:moveTo>
                    <a:pt x="0" y="0"/>
                  </a:moveTo>
                  <a:lnTo>
                    <a:pt x="14256513" y="0"/>
                  </a:lnTo>
                  <a:lnTo>
                    <a:pt x="14256513" y="8018272"/>
                  </a:lnTo>
                  <a:lnTo>
                    <a:pt x="0" y="8018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354073" y="885949"/>
            <a:ext cx="602485" cy="602485"/>
          </a:xfrm>
          <a:custGeom>
            <a:avLst/>
            <a:gdLst/>
            <a:ahLst/>
            <a:cxnLst/>
            <a:rect l="l" t="t" r="r" b="b"/>
            <a:pathLst>
              <a:path w="602485" h="602485">
                <a:moveTo>
                  <a:pt x="0" y="0"/>
                </a:moveTo>
                <a:lnTo>
                  <a:pt x="602485" y="0"/>
                </a:lnTo>
                <a:lnTo>
                  <a:pt x="602485" y="602485"/>
                </a:lnTo>
                <a:lnTo>
                  <a:pt x="0" y="6024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56844" y="2410967"/>
            <a:ext cx="4477512" cy="4413539"/>
            <a:chOff x="0" y="0"/>
            <a:chExt cx="5970016" cy="507593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970016" cy="5075936"/>
            </a:xfrm>
            <a:custGeom>
              <a:avLst/>
              <a:gdLst/>
              <a:ahLst/>
              <a:cxnLst/>
              <a:rect l="l" t="t" r="r" b="b"/>
              <a:pathLst>
                <a:path w="5970016" h="5075936">
                  <a:moveTo>
                    <a:pt x="0" y="0"/>
                  </a:moveTo>
                  <a:lnTo>
                    <a:pt x="5970016" y="0"/>
                  </a:lnTo>
                  <a:lnTo>
                    <a:pt x="5970016" y="5075936"/>
                  </a:lnTo>
                  <a:lnTo>
                    <a:pt x="0" y="5075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891540" y="2827782"/>
            <a:ext cx="4009644" cy="10668"/>
          </a:xfrm>
          <a:custGeom>
            <a:avLst/>
            <a:gdLst/>
            <a:ahLst/>
            <a:cxnLst/>
            <a:rect l="l" t="t" r="r" b="b"/>
            <a:pathLst>
              <a:path w="4009644" h="10668">
                <a:moveTo>
                  <a:pt x="0" y="0"/>
                </a:moveTo>
                <a:lnTo>
                  <a:pt x="4009644" y="0"/>
                </a:lnTo>
                <a:lnTo>
                  <a:pt x="4009644" y="10668"/>
                </a:lnTo>
                <a:lnTo>
                  <a:pt x="0" y="106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23900" y="4616450"/>
            <a:ext cx="187452" cy="187452"/>
            <a:chOff x="0" y="0"/>
            <a:chExt cx="249936" cy="24993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9936" cy="249936"/>
            </a:xfrm>
            <a:custGeom>
              <a:avLst/>
              <a:gdLst/>
              <a:ahLst/>
              <a:cxnLst/>
              <a:rect l="l" t="t" r="r" b="b"/>
              <a:pathLst>
                <a:path w="249936" h="249936">
                  <a:moveTo>
                    <a:pt x="0" y="0"/>
                  </a:moveTo>
                  <a:lnTo>
                    <a:pt x="249936" y="0"/>
                  </a:lnTo>
                  <a:lnTo>
                    <a:pt x="249936" y="249936"/>
                  </a:lnTo>
                  <a:lnTo>
                    <a:pt x="0" y="249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723900" y="5302250"/>
            <a:ext cx="187452" cy="190500"/>
            <a:chOff x="0" y="0"/>
            <a:chExt cx="249936" cy="254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9936" cy="254000"/>
            </a:xfrm>
            <a:custGeom>
              <a:avLst/>
              <a:gdLst/>
              <a:ahLst/>
              <a:cxnLst/>
              <a:rect l="l" t="t" r="r" b="b"/>
              <a:pathLst>
                <a:path w="249936" h="254000">
                  <a:moveTo>
                    <a:pt x="0" y="0"/>
                  </a:moveTo>
                  <a:lnTo>
                    <a:pt x="249936" y="0"/>
                  </a:lnTo>
                  <a:lnTo>
                    <a:pt x="249936" y="254000"/>
                  </a:lnTo>
                  <a:lnTo>
                    <a:pt x="0" y="25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723900" y="5988050"/>
            <a:ext cx="187452" cy="185928"/>
            <a:chOff x="0" y="0"/>
            <a:chExt cx="249936" cy="2479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9936" cy="247904"/>
            </a:xfrm>
            <a:custGeom>
              <a:avLst/>
              <a:gdLst/>
              <a:ahLst/>
              <a:cxnLst/>
              <a:rect l="l" t="t" r="r" b="b"/>
              <a:pathLst>
                <a:path w="249936" h="247904">
                  <a:moveTo>
                    <a:pt x="0" y="0"/>
                  </a:moveTo>
                  <a:lnTo>
                    <a:pt x="249936" y="0"/>
                  </a:lnTo>
                  <a:lnTo>
                    <a:pt x="249936" y="247904"/>
                  </a:lnTo>
                  <a:lnTo>
                    <a:pt x="0" y="247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5558028" y="2434358"/>
            <a:ext cx="4828156" cy="4390148"/>
            <a:chOff x="0" y="0"/>
            <a:chExt cx="5967984" cy="507593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967984" cy="5075936"/>
            </a:xfrm>
            <a:custGeom>
              <a:avLst/>
              <a:gdLst/>
              <a:ahLst/>
              <a:cxnLst/>
              <a:rect l="l" t="t" r="r" b="b"/>
              <a:pathLst>
                <a:path w="5967984" h="5075936">
                  <a:moveTo>
                    <a:pt x="0" y="0"/>
                  </a:moveTo>
                  <a:lnTo>
                    <a:pt x="5967984" y="0"/>
                  </a:lnTo>
                  <a:lnTo>
                    <a:pt x="5967984" y="5075936"/>
                  </a:lnTo>
                  <a:lnTo>
                    <a:pt x="0" y="5075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sp>
        <p:nvSpPr>
          <p:cNvPr id="18" name="Freeform 18"/>
          <p:cNvSpPr/>
          <p:nvPr/>
        </p:nvSpPr>
        <p:spPr>
          <a:xfrm>
            <a:off x="5792724" y="3050816"/>
            <a:ext cx="4008120" cy="10668"/>
          </a:xfrm>
          <a:custGeom>
            <a:avLst/>
            <a:gdLst/>
            <a:ahLst/>
            <a:cxnLst/>
            <a:rect l="l" t="t" r="r" b="b"/>
            <a:pathLst>
              <a:path w="4008120" h="10668">
                <a:moveTo>
                  <a:pt x="0" y="0"/>
                </a:moveTo>
                <a:lnTo>
                  <a:pt x="4008120" y="0"/>
                </a:lnTo>
                <a:lnTo>
                  <a:pt x="4008120" y="10668"/>
                </a:lnTo>
                <a:lnTo>
                  <a:pt x="0" y="106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5678424" y="4932194"/>
            <a:ext cx="182880" cy="187452"/>
            <a:chOff x="0" y="0"/>
            <a:chExt cx="243840" cy="24993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43840" cy="249936"/>
            </a:xfrm>
            <a:custGeom>
              <a:avLst/>
              <a:gdLst/>
              <a:ahLst/>
              <a:cxnLst/>
              <a:rect l="l" t="t" r="r" b="b"/>
              <a:pathLst>
                <a:path w="243840" h="249936">
                  <a:moveTo>
                    <a:pt x="0" y="0"/>
                  </a:moveTo>
                  <a:lnTo>
                    <a:pt x="243840" y="0"/>
                  </a:lnTo>
                  <a:lnTo>
                    <a:pt x="243840" y="249936"/>
                  </a:lnTo>
                  <a:lnTo>
                    <a:pt x="0" y="249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5678424" y="5211086"/>
            <a:ext cx="182880" cy="187452"/>
            <a:chOff x="0" y="0"/>
            <a:chExt cx="243840" cy="24993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43840" cy="249936"/>
            </a:xfrm>
            <a:custGeom>
              <a:avLst/>
              <a:gdLst/>
              <a:ahLst/>
              <a:cxnLst/>
              <a:rect l="l" t="t" r="r" b="b"/>
              <a:pathLst>
                <a:path w="243840" h="249936">
                  <a:moveTo>
                    <a:pt x="0" y="0"/>
                  </a:moveTo>
                  <a:lnTo>
                    <a:pt x="243840" y="0"/>
                  </a:lnTo>
                  <a:lnTo>
                    <a:pt x="243840" y="249936"/>
                  </a:lnTo>
                  <a:lnTo>
                    <a:pt x="0" y="249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>
            <a:off x="5678424" y="5497322"/>
            <a:ext cx="182880" cy="185928"/>
            <a:chOff x="0" y="0"/>
            <a:chExt cx="243840" cy="24790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43840" cy="247904"/>
            </a:xfrm>
            <a:custGeom>
              <a:avLst/>
              <a:gdLst/>
              <a:ahLst/>
              <a:cxnLst/>
              <a:rect l="l" t="t" r="r" b="b"/>
              <a:pathLst>
                <a:path w="243840" h="247904">
                  <a:moveTo>
                    <a:pt x="0" y="0"/>
                  </a:moveTo>
                  <a:lnTo>
                    <a:pt x="243840" y="0"/>
                  </a:lnTo>
                  <a:lnTo>
                    <a:pt x="243840" y="247904"/>
                  </a:lnTo>
                  <a:lnTo>
                    <a:pt x="0" y="2479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552956" y="2959608"/>
            <a:ext cx="2223516" cy="1667256"/>
            <a:chOff x="0" y="0"/>
            <a:chExt cx="2964688" cy="222300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964688" cy="2223008"/>
            </a:xfrm>
            <a:custGeom>
              <a:avLst/>
              <a:gdLst/>
              <a:ahLst/>
              <a:cxnLst/>
              <a:rect l="l" t="t" r="r" b="b"/>
              <a:pathLst>
                <a:path w="2964688" h="2223008">
                  <a:moveTo>
                    <a:pt x="0" y="0"/>
                  </a:moveTo>
                  <a:lnTo>
                    <a:pt x="2964688" y="0"/>
                  </a:lnTo>
                  <a:lnTo>
                    <a:pt x="2964688" y="2223008"/>
                  </a:lnTo>
                  <a:lnTo>
                    <a:pt x="0" y="2223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>
            <a:off x="6015228" y="3229886"/>
            <a:ext cx="3374136" cy="1438656"/>
            <a:chOff x="0" y="0"/>
            <a:chExt cx="4498848" cy="191820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98848" cy="1918208"/>
            </a:xfrm>
            <a:custGeom>
              <a:avLst/>
              <a:gdLst/>
              <a:ahLst/>
              <a:cxnLst/>
              <a:rect l="l" t="t" r="r" b="b"/>
              <a:pathLst>
                <a:path w="4498848" h="1918208">
                  <a:moveTo>
                    <a:pt x="0" y="0"/>
                  </a:moveTo>
                  <a:lnTo>
                    <a:pt x="4498848" y="0"/>
                  </a:lnTo>
                  <a:lnTo>
                    <a:pt x="4498848" y="1918208"/>
                  </a:lnTo>
                  <a:lnTo>
                    <a:pt x="0" y="1918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</p:sp>
      </p:grpSp>
      <p:sp>
        <p:nvSpPr>
          <p:cNvPr id="29" name="TextBox 29"/>
          <p:cNvSpPr txBox="1"/>
          <p:nvPr/>
        </p:nvSpPr>
        <p:spPr>
          <a:xfrm>
            <a:off x="10386184" y="6746564"/>
            <a:ext cx="133455" cy="155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6"/>
              </a:lnSpc>
            </a:pPr>
            <a:r>
              <a:rPr lang="en-US" sz="876" spc="-8">
                <a:solidFill>
                  <a:srgbClr val="898989"/>
                </a:solidFill>
                <a:latin typeface="IBM Plex Sans"/>
                <a:ea typeface="IBM Plex Sans"/>
                <a:cs typeface="IBM Plex Sans"/>
                <a:sym typeface="IBM Plex Sans"/>
              </a:rPr>
              <a:t>12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93492" y="1933649"/>
            <a:ext cx="7425007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2"/>
              </a:lnSpc>
            </a:pPr>
            <a:r>
              <a:rPr lang="ru-RU" sz="1751" spc="-17" dirty="0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Широкие функции ОВКВ и коммуникационные возможности</a:t>
            </a:r>
            <a:endParaRPr lang="en-US" sz="1751" spc="-17" dirty="0">
              <a:solidFill>
                <a:srgbClr val="0070C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281627" y="2423465"/>
            <a:ext cx="3619557" cy="295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2"/>
              </a:lnSpc>
            </a:pPr>
            <a:r>
              <a:rPr lang="ru-RU" sz="1752" spc="-26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Специальные функции ОВКВ</a:t>
            </a:r>
            <a:endParaRPr lang="en-US" sz="1752" spc="-26" dirty="0">
              <a:solidFill>
                <a:srgbClr val="0D47A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224102" y="2423185"/>
            <a:ext cx="3576742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ru-RU" sz="1752" spc="-26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Широкие коммуникационные возможности</a:t>
            </a:r>
            <a:endParaRPr lang="en-US" sz="1752" spc="-26" dirty="0">
              <a:solidFill>
                <a:srgbClr val="0D47A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949481" y="4581344"/>
            <a:ext cx="4092419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35"/>
              </a:lnSpc>
            </a:pPr>
            <a:r>
              <a:rPr lang="ru-RU" sz="1223" spc="-18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Управление несколькими насосами и обнаружение сухого хода: Обеспечивает стабильную работу системы.</a:t>
            </a:r>
          </a:p>
          <a:p>
            <a:pPr>
              <a:lnSpc>
                <a:spcPts val="1835"/>
              </a:lnSpc>
            </a:pPr>
            <a:r>
              <a:rPr lang="ru-RU" sz="1223" spc="-18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Обнаружение обрыва водопроводной трубы: Предотвращает повреждение оборудования, вызванное утечкой воды.</a:t>
            </a:r>
          </a:p>
          <a:p>
            <a:pPr>
              <a:lnSpc>
                <a:spcPts val="1835"/>
              </a:lnSpc>
            </a:pPr>
            <a:r>
              <a:rPr lang="ru-RU" sz="1223" spc="-18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Поддерживает контроль времени и пересечение линии возгорания: соответствует специфическим отраслевым требованиям.</a:t>
            </a:r>
            <a:endParaRPr lang="en-US" sz="1223" spc="4" dirty="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03918" y="4874987"/>
            <a:ext cx="4395781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95"/>
              </a:lnSpc>
            </a:pPr>
            <a:r>
              <a:rPr lang="ru-RU" sz="1223" spc="-18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Стандартные протоколы: </a:t>
            </a:r>
            <a:r>
              <a:rPr lang="ru-RU" sz="1223" spc="-18" dirty="0" err="1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BACnet</a:t>
            </a:r>
            <a:r>
              <a:rPr lang="ru-RU" sz="1223" spc="-18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 MS/TP и </a:t>
            </a:r>
            <a:r>
              <a:rPr lang="ru-RU" sz="1223" spc="-18" dirty="0" err="1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Modbus</a:t>
            </a:r>
            <a:r>
              <a:rPr lang="ru-RU" sz="1223" spc="-18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 RTU. </a:t>
            </a:r>
          </a:p>
          <a:p>
            <a:pPr>
              <a:lnSpc>
                <a:spcPts val="2195"/>
              </a:lnSpc>
            </a:pPr>
            <a:r>
              <a:rPr lang="ru-RU" sz="1223" spc="-18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Дополнительные протоколы: </a:t>
            </a:r>
            <a:r>
              <a:rPr lang="ru-RU" sz="1223" spc="-18" dirty="0" err="1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Profinet</a:t>
            </a:r>
            <a:r>
              <a:rPr lang="ru-RU" sz="1223" spc="-18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ru-RU" sz="1223" spc="-18" dirty="0" err="1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EtherCAT</a:t>
            </a:r>
            <a:r>
              <a:rPr lang="ru-RU" sz="1223" spc="-18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 и т.д.</a:t>
            </a:r>
          </a:p>
          <a:p>
            <a:pPr>
              <a:lnSpc>
                <a:spcPts val="2195"/>
              </a:lnSpc>
            </a:pPr>
            <a:r>
              <a:rPr lang="ru-RU" sz="1223" spc="-18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Легко интегрируются в различные системы автоматизации зданий для интеллектуального управления.</a:t>
            </a:r>
            <a:endParaRPr lang="en-US" sz="1223" spc="4" dirty="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30005" y="991705"/>
            <a:ext cx="5939980" cy="84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3"/>
              </a:lnSpc>
            </a:pPr>
            <a:r>
              <a:rPr lang="ru-RU" sz="2459" spc="-31" dirty="0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Превосходство, </a:t>
            </a:r>
          </a:p>
          <a:p>
            <a:pPr>
              <a:lnSpc>
                <a:spcPts val="3443"/>
              </a:lnSpc>
            </a:pPr>
            <a:r>
              <a:rPr lang="ru-RU" sz="2459" spc="-31" dirty="0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выходящее за рамки стандартов</a:t>
            </a:r>
            <a:endParaRPr lang="en-US" sz="2459" spc="-31" dirty="0">
              <a:solidFill>
                <a:srgbClr val="0070C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72668"/>
            <a:ext cx="10692384" cy="6013704"/>
            <a:chOff x="0" y="0"/>
            <a:chExt cx="10692384" cy="6013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2383" cy="6013704"/>
            </a:xfrm>
            <a:custGeom>
              <a:avLst/>
              <a:gdLst/>
              <a:ahLst/>
              <a:cxnLst/>
              <a:rect l="l" t="t" r="r" b="b"/>
              <a:pathLst>
                <a:path w="10692383" h="6013704">
                  <a:moveTo>
                    <a:pt x="0" y="0"/>
                  </a:moveTo>
                  <a:lnTo>
                    <a:pt x="10692383" y="0"/>
                  </a:lnTo>
                  <a:lnTo>
                    <a:pt x="10692383" y="6013704"/>
                  </a:lnTo>
                  <a:lnTo>
                    <a:pt x="0" y="601370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772668"/>
            <a:ext cx="10692384" cy="6013704"/>
            <a:chOff x="0" y="0"/>
            <a:chExt cx="14256512" cy="80182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256513" cy="8018272"/>
            </a:xfrm>
            <a:custGeom>
              <a:avLst/>
              <a:gdLst/>
              <a:ahLst/>
              <a:cxnLst/>
              <a:rect l="l" t="t" r="r" b="b"/>
              <a:pathLst>
                <a:path w="14256513" h="8018272">
                  <a:moveTo>
                    <a:pt x="0" y="0"/>
                  </a:moveTo>
                  <a:lnTo>
                    <a:pt x="14256513" y="0"/>
                  </a:lnTo>
                  <a:lnTo>
                    <a:pt x="14256513" y="8018272"/>
                  </a:lnTo>
                  <a:lnTo>
                    <a:pt x="0" y="8018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354073" y="885949"/>
            <a:ext cx="602485" cy="602485"/>
          </a:xfrm>
          <a:custGeom>
            <a:avLst/>
            <a:gdLst/>
            <a:ahLst/>
            <a:cxnLst/>
            <a:rect l="l" t="t" r="r" b="b"/>
            <a:pathLst>
              <a:path w="602485" h="602485">
                <a:moveTo>
                  <a:pt x="0" y="0"/>
                </a:moveTo>
                <a:lnTo>
                  <a:pt x="602485" y="0"/>
                </a:lnTo>
                <a:lnTo>
                  <a:pt x="602485" y="602485"/>
                </a:lnTo>
                <a:lnTo>
                  <a:pt x="0" y="6024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39061" y="2985259"/>
            <a:ext cx="9415777" cy="3759451"/>
          </a:xfrm>
          <a:custGeom>
            <a:avLst/>
            <a:gdLst/>
            <a:ahLst/>
            <a:cxnLst/>
            <a:rect l="l" t="t" r="r" b="b"/>
            <a:pathLst>
              <a:path w="9415777" h="3759451">
                <a:moveTo>
                  <a:pt x="0" y="0"/>
                </a:moveTo>
                <a:lnTo>
                  <a:pt x="9415777" y="0"/>
                </a:lnTo>
                <a:lnTo>
                  <a:pt x="9415777" y="3759451"/>
                </a:lnTo>
                <a:lnTo>
                  <a:pt x="0" y="3759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5151120" y="1513332"/>
            <a:ext cx="1927860" cy="1258824"/>
            <a:chOff x="0" y="0"/>
            <a:chExt cx="2570480" cy="16784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70480" cy="1678432"/>
            </a:xfrm>
            <a:custGeom>
              <a:avLst/>
              <a:gdLst/>
              <a:ahLst/>
              <a:cxnLst/>
              <a:rect l="l" t="t" r="r" b="b"/>
              <a:pathLst>
                <a:path w="2570480" h="1678432">
                  <a:moveTo>
                    <a:pt x="0" y="0"/>
                  </a:moveTo>
                  <a:lnTo>
                    <a:pt x="2570480" y="0"/>
                  </a:lnTo>
                  <a:lnTo>
                    <a:pt x="2570480" y="1678432"/>
                  </a:lnTo>
                  <a:lnTo>
                    <a:pt x="0" y="1678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2377440" y="1481328"/>
            <a:ext cx="1220724" cy="1319784"/>
            <a:chOff x="0" y="0"/>
            <a:chExt cx="1627632" cy="175971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27632" cy="1759712"/>
            </a:xfrm>
            <a:custGeom>
              <a:avLst/>
              <a:gdLst/>
              <a:ahLst/>
              <a:cxnLst/>
              <a:rect l="l" t="t" r="r" b="b"/>
              <a:pathLst>
                <a:path w="1627632" h="1759712">
                  <a:moveTo>
                    <a:pt x="0" y="0"/>
                  </a:moveTo>
                  <a:lnTo>
                    <a:pt x="1627632" y="0"/>
                  </a:lnTo>
                  <a:lnTo>
                    <a:pt x="1627632" y="1759712"/>
                  </a:lnTo>
                  <a:lnTo>
                    <a:pt x="0" y="1759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0386184" y="6523530"/>
            <a:ext cx="133455" cy="155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6"/>
              </a:lnSpc>
            </a:pPr>
            <a:r>
              <a:rPr lang="en-US" sz="876" spc="-8">
                <a:solidFill>
                  <a:srgbClr val="898989"/>
                </a:solidFill>
                <a:latin typeface="IBM Plex Sans"/>
                <a:ea typeface="IBM Plex Sans"/>
                <a:cs typeface="IBM Plex Sans"/>
                <a:sym typeface="IBM Plex Sans"/>
              </a:rPr>
              <a:t>13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1401" y="4102684"/>
            <a:ext cx="676589" cy="178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8"/>
              </a:lnSpc>
            </a:pP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Защита</a:t>
            </a:r>
            <a:endParaRPr lang="en-US" sz="1056" spc="-14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3473450"/>
            <a:ext cx="762219" cy="178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8"/>
              </a:lnSpc>
            </a:pP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Размеры</a:t>
            </a:r>
            <a:endParaRPr lang="en-US" sz="1056" spc="-14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74700" y="4764872"/>
            <a:ext cx="1295400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2"/>
              </a:lnSpc>
            </a:pP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Температура окружающей среды</a:t>
            </a:r>
            <a:endParaRPr lang="en-US" sz="1056" spc="-14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56558" y="5454650"/>
            <a:ext cx="873957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8"/>
              </a:lnSpc>
            </a:pP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Коэффициент мощности</a:t>
            </a:r>
            <a:endParaRPr lang="en-US" sz="1056" spc="-14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363734" y="5518461"/>
            <a:ext cx="446770" cy="193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78"/>
              </a:lnSpc>
            </a:pPr>
            <a:r>
              <a:rPr lang="en-US" sz="1056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0.7-0.8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29622" y="4692650"/>
            <a:ext cx="2088175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72"/>
              </a:lnSpc>
            </a:pP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От </a:t>
            </a: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-15°C </a:t>
            </a: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до </a:t>
            </a: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50°C; </a:t>
            </a:r>
            <a:endParaRPr lang="ru-RU" sz="1056" spc="-14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1272"/>
              </a:lnSpc>
            </a:pP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без инея от </a:t>
            </a: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-15°C </a:t>
            </a: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до </a:t>
            </a: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0°C, </a:t>
            </a: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снижение мощности свыше </a:t>
            </a: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40°C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29622" y="5966908"/>
            <a:ext cx="2027711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8"/>
              </a:lnSpc>
            </a:pP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THDi≈35-45% </a:t>
            </a: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100</a:t>
            </a: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м</a:t>
            </a: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(&lt;45</a:t>
            </a: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кВт</a:t>
            </a: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), 150</a:t>
            </a: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м</a:t>
            </a: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(≥55</a:t>
            </a: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кВт</a:t>
            </a: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146300" y="3035945"/>
            <a:ext cx="2438400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15"/>
              </a:lnSpc>
            </a:pPr>
            <a:r>
              <a:rPr lang="en-US" sz="1056" spc="-12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***580-01</a:t>
            </a:r>
            <a:endParaRPr lang="ru-RU" sz="1056" spc="-12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>
              <a:lnSpc>
                <a:spcPts val="2315"/>
              </a:lnSpc>
            </a:pPr>
            <a:r>
              <a:rPr lang="en-US" sz="1056" spc="-1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473*125*229</a:t>
            </a:r>
            <a:r>
              <a:rPr lang="ru-RU" sz="1056" spc="-1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мм</a:t>
            </a:r>
            <a:r>
              <a:rPr lang="en-US" sz="1056" spc="-1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--</a:t>
            </a:r>
            <a:r>
              <a:rPr lang="ru-RU" sz="1056" spc="-1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056" spc="-1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7.5</a:t>
            </a:r>
            <a:r>
              <a:rPr lang="ru-RU" sz="1056" spc="-1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кВт как пример</a:t>
            </a:r>
            <a:endParaRPr lang="en-US" sz="1056" spc="-14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229622" y="3828355"/>
            <a:ext cx="161144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056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IP21</a:t>
            </a:r>
            <a:r>
              <a:rPr lang="ru-RU" sz="1056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056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(UL1) </a:t>
            </a:r>
            <a:r>
              <a:rPr lang="ru-RU" sz="1056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(</a:t>
            </a:r>
            <a:r>
              <a:rPr lang="en-US" sz="1056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Standard</a:t>
            </a:r>
            <a:r>
              <a:rPr lang="ru-RU" sz="1056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)</a:t>
            </a:r>
            <a:endParaRPr lang="en-US" sz="1056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l">
              <a:lnSpc>
                <a:spcPts val="528"/>
              </a:lnSpc>
            </a:pP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IP20 </a:t>
            </a: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(</a:t>
            </a: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UL Open type</a:t>
            </a: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)</a:t>
            </a:r>
          </a:p>
          <a:p>
            <a:pPr algn="l">
              <a:lnSpc>
                <a:spcPts val="1992"/>
              </a:lnSpc>
            </a:pPr>
            <a:r>
              <a:rPr lang="en-US" sz="1056" spc="11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IP55 (UL 12)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692434" y="5966908"/>
            <a:ext cx="707098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8"/>
              </a:lnSpc>
            </a:pP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THDi≤40% 150</a:t>
            </a: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м</a:t>
            </a:r>
            <a:endParaRPr lang="en-US" sz="1056" spc="-14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692434" y="5521576"/>
            <a:ext cx="1238402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78"/>
              </a:lnSpc>
            </a:pP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0.9—0.9</a:t>
            </a: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(</a:t>
            </a: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вся серия</a:t>
            </a: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)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692433" y="3961705"/>
            <a:ext cx="2787867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64"/>
              </a:lnSpc>
            </a:pPr>
            <a:r>
              <a:rPr lang="en-US" sz="1056" spc="3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IP21</a:t>
            </a:r>
            <a:r>
              <a:rPr lang="ru-RU" sz="1056" spc="3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056" spc="3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(UL1) ----</a:t>
            </a:r>
            <a:r>
              <a:rPr lang="ru-RU" sz="1056" spc="3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воздуховод вентилятора </a:t>
            </a:r>
            <a:r>
              <a:rPr lang="en-US" sz="1056" spc="3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IP55， </a:t>
            </a:r>
            <a:r>
              <a:rPr lang="ru-RU" sz="1056" spc="3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возможность повышения до IP40 с помощью аксессуаров</a:t>
            </a:r>
            <a:r>
              <a:rPr lang="en-US" sz="1056" spc="3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IP55</a:t>
            </a:r>
            <a:r>
              <a:rPr lang="ru-RU" sz="1056" spc="3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056" spc="3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(UL 12)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692434" y="2971876"/>
            <a:ext cx="446770" cy="307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056" spc="-13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GD700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692434" y="3345275"/>
            <a:ext cx="2751363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40"/>
              </a:lnSpc>
            </a:pP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270*100*220</a:t>
            </a: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мм </a:t>
            </a: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--</a:t>
            </a: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1056" spc="-1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7.5</a:t>
            </a:r>
            <a:r>
              <a:rPr lang="ru-RU" sz="1056" spc="-1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кВт как пример</a:t>
            </a:r>
            <a:endParaRPr lang="en-US" sz="1056" spc="-14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7665768" y="3016250"/>
            <a:ext cx="2289258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5"/>
              </a:lnSpc>
            </a:pPr>
            <a:r>
              <a:rPr lang="en-US" sz="1056" spc="-14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GD700 </a:t>
            </a:r>
            <a:r>
              <a:rPr lang="ru-RU" sz="1056" spc="-14" dirty="0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и Конкурент</a:t>
            </a:r>
            <a:endParaRPr lang="en-US" sz="1056" spc="-14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7632700" y="4738609"/>
            <a:ext cx="2289258" cy="487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Более широкий температурный диапазон для регионов и сезонов по всему миру</a:t>
            </a:r>
            <a:endParaRPr lang="en-US" sz="1056" spc="-14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7665768" y="5338128"/>
            <a:ext cx="2283790" cy="649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Мощность сети и входной ток снижены на 10-20%, меньшая компенсация </a:t>
            </a:r>
            <a:r>
              <a:rPr lang="en-US" sz="1056" spc="-14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cos</a:t>
            </a: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l-GR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ϕ</a:t>
            </a: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и мощность резервного генератора.</a:t>
            </a:r>
            <a:endParaRPr lang="en-US" sz="1056" spc="-14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229622" y="5537730"/>
            <a:ext cx="136798" cy="184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78"/>
              </a:lnSpc>
            </a:pPr>
            <a:r>
              <a:rPr lang="en-US" sz="1056" spc="42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≈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30004" y="991705"/>
            <a:ext cx="5764495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43"/>
              </a:lnSpc>
            </a:pPr>
            <a:r>
              <a:rPr lang="ru-RU" sz="2459" spc="-31" dirty="0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Сравнительный анализ конкурентов</a:t>
            </a:r>
            <a:endParaRPr lang="en-US" sz="2459" spc="-31" dirty="0">
              <a:solidFill>
                <a:srgbClr val="0070C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774700" y="5988050"/>
            <a:ext cx="1295400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8"/>
              </a:lnSpc>
            </a:pP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Гармонические искажения</a:t>
            </a:r>
            <a:endParaRPr lang="en-US" sz="1056" spc="-14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774700" y="6434210"/>
            <a:ext cx="1295400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8"/>
              </a:lnSpc>
            </a:pP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ЭМС уровня С2</a:t>
            </a:r>
            <a:endParaRPr lang="en-US" sz="1056" spc="-14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7620247" y="3828355"/>
            <a:ext cx="2289258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78"/>
              </a:lnSpc>
            </a:pP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Повышенная защита воздуховодов, подверженных загрязнению, повышенная </a:t>
            </a:r>
            <a:r>
              <a:rPr lang="ru-RU" sz="1056" spc="-14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адаптируемость</a:t>
            </a: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к окружающей среде и надежность</a:t>
            </a:r>
            <a:endParaRPr lang="en-US" sz="1056" spc="-14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9" name="TextBox 20"/>
          <p:cNvSpPr txBox="1"/>
          <p:nvPr/>
        </p:nvSpPr>
        <p:spPr>
          <a:xfrm>
            <a:off x="4660900" y="4681515"/>
            <a:ext cx="281940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272"/>
              </a:lnSpc>
            </a:pP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От </a:t>
            </a: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-15°C </a:t>
            </a: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до 6</a:t>
            </a: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0°C; </a:t>
            </a: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без инея от </a:t>
            </a: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-15°C </a:t>
            </a: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до </a:t>
            </a: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0°C, </a:t>
            </a: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снижение мощности свыше 5</a:t>
            </a: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0°C</a:t>
            </a: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,</a:t>
            </a:r>
          </a:p>
          <a:p>
            <a:pPr>
              <a:lnSpc>
                <a:spcPts val="1272"/>
              </a:lnSpc>
            </a:pP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холодный старт на </a:t>
            </a: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-</a:t>
            </a: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40</a:t>
            </a: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°C</a:t>
            </a:r>
          </a:p>
        </p:txBody>
      </p:sp>
      <p:sp>
        <p:nvSpPr>
          <p:cNvPr id="40" name="TextBox 13"/>
          <p:cNvSpPr txBox="1"/>
          <p:nvPr/>
        </p:nvSpPr>
        <p:spPr>
          <a:xfrm>
            <a:off x="7620247" y="3400288"/>
            <a:ext cx="1993653" cy="324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Объем меньше  на</a:t>
            </a:r>
            <a:r>
              <a:rPr lang="en-US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20-50% </a:t>
            </a: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в зависимости от мощности</a:t>
            </a:r>
            <a:endParaRPr lang="en-US" sz="1056" spc="-14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7620247" y="6123573"/>
            <a:ext cx="2243736" cy="162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</a:rPr>
              <a:t>На одном уровне </a:t>
            </a:r>
            <a:endParaRPr lang="en-US" sz="1056" spc="-14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7632700" y="6428373"/>
            <a:ext cx="2243736" cy="162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Выше </a:t>
            </a:r>
            <a:r>
              <a:rPr lang="ru-RU" sz="1056" spc="-14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</a:rPr>
              <a:t>для &lt;45 кВт</a:t>
            </a:r>
            <a:endParaRPr lang="en-US" sz="1056" spc="-14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72668"/>
            <a:ext cx="10692384" cy="6013704"/>
            <a:chOff x="0" y="0"/>
            <a:chExt cx="10692384" cy="6013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2383" cy="6013704"/>
            </a:xfrm>
            <a:custGeom>
              <a:avLst/>
              <a:gdLst/>
              <a:ahLst/>
              <a:cxnLst/>
              <a:rect l="l" t="t" r="r" b="b"/>
              <a:pathLst>
                <a:path w="10692383" h="6013704">
                  <a:moveTo>
                    <a:pt x="0" y="0"/>
                  </a:moveTo>
                  <a:lnTo>
                    <a:pt x="10692383" y="0"/>
                  </a:lnTo>
                  <a:lnTo>
                    <a:pt x="10692383" y="6013704"/>
                  </a:lnTo>
                  <a:lnTo>
                    <a:pt x="0" y="601370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772668"/>
            <a:ext cx="10692384" cy="6013704"/>
            <a:chOff x="0" y="0"/>
            <a:chExt cx="14256512" cy="80182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256513" cy="8018272"/>
            </a:xfrm>
            <a:custGeom>
              <a:avLst/>
              <a:gdLst/>
              <a:ahLst/>
              <a:cxnLst/>
              <a:rect l="l" t="t" r="r" b="b"/>
              <a:pathLst>
                <a:path w="14256513" h="8018272">
                  <a:moveTo>
                    <a:pt x="0" y="0"/>
                  </a:moveTo>
                  <a:lnTo>
                    <a:pt x="14256513" y="0"/>
                  </a:lnTo>
                  <a:lnTo>
                    <a:pt x="14256513" y="8018272"/>
                  </a:lnTo>
                  <a:lnTo>
                    <a:pt x="0" y="8018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354073" y="885949"/>
            <a:ext cx="602485" cy="602485"/>
          </a:xfrm>
          <a:custGeom>
            <a:avLst/>
            <a:gdLst/>
            <a:ahLst/>
            <a:cxnLst/>
            <a:rect l="l" t="t" r="r" b="b"/>
            <a:pathLst>
              <a:path w="602485" h="602485">
                <a:moveTo>
                  <a:pt x="0" y="0"/>
                </a:moveTo>
                <a:lnTo>
                  <a:pt x="602485" y="0"/>
                </a:lnTo>
                <a:lnTo>
                  <a:pt x="602485" y="602485"/>
                </a:lnTo>
                <a:lnTo>
                  <a:pt x="0" y="6024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56844" y="2211324"/>
            <a:ext cx="4588764" cy="1915668"/>
            <a:chOff x="0" y="0"/>
            <a:chExt cx="6118352" cy="25542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118352" cy="2554224"/>
            </a:xfrm>
            <a:custGeom>
              <a:avLst/>
              <a:gdLst/>
              <a:ahLst/>
              <a:cxnLst/>
              <a:rect l="l" t="t" r="r" b="b"/>
              <a:pathLst>
                <a:path w="6118352" h="2554224">
                  <a:moveTo>
                    <a:pt x="0" y="0"/>
                  </a:moveTo>
                  <a:lnTo>
                    <a:pt x="6118352" y="0"/>
                  </a:lnTo>
                  <a:lnTo>
                    <a:pt x="6118352" y="2554224"/>
                  </a:lnTo>
                  <a:lnTo>
                    <a:pt x="0" y="2554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5449824" y="2211324"/>
            <a:ext cx="4584192" cy="1915668"/>
            <a:chOff x="0" y="0"/>
            <a:chExt cx="6112256" cy="255422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112256" cy="2554224"/>
            </a:xfrm>
            <a:custGeom>
              <a:avLst/>
              <a:gdLst/>
              <a:ahLst/>
              <a:cxnLst/>
              <a:rect l="l" t="t" r="r" b="b"/>
              <a:pathLst>
                <a:path w="6112256" h="2554224">
                  <a:moveTo>
                    <a:pt x="0" y="0"/>
                  </a:moveTo>
                  <a:lnTo>
                    <a:pt x="6112256" y="0"/>
                  </a:lnTo>
                  <a:lnTo>
                    <a:pt x="6112256" y="2554224"/>
                  </a:lnTo>
                  <a:lnTo>
                    <a:pt x="0" y="2554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656844" y="4326636"/>
            <a:ext cx="4588764" cy="1912620"/>
            <a:chOff x="0" y="0"/>
            <a:chExt cx="6118352" cy="25501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18352" cy="2550160"/>
            </a:xfrm>
            <a:custGeom>
              <a:avLst/>
              <a:gdLst/>
              <a:ahLst/>
              <a:cxnLst/>
              <a:rect l="l" t="t" r="r" b="b"/>
              <a:pathLst>
                <a:path w="6118352" h="2550160">
                  <a:moveTo>
                    <a:pt x="0" y="0"/>
                  </a:moveTo>
                  <a:lnTo>
                    <a:pt x="6118352" y="0"/>
                  </a:lnTo>
                  <a:lnTo>
                    <a:pt x="6118352" y="2550160"/>
                  </a:lnTo>
                  <a:lnTo>
                    <a:pt x="0" y="2550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5449824" y="4326636"/>
            <a:ext cx="4584192" cy="1912620"/>
            <a:chOff x="0" y="0"/>
            <a:chExt cx="6112256" cy="25501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112256" cy="2550160"/>
            </a:xfrm>
            <a:custGeom>
              <a:avLst/>
              <a:gdLst/>
              <a:ahLst/>
              <a:cxnLst/>
              <a:rect l="l" t="t" r="r" b="b"/>
              <a:pathLst>
                <a:path w="6112256" h="2550160">
                  <a:moveTo>
                    <a:pt x="0" y="0"/>
                  </a:moveTo>
                  <a:lnTo>
                    <a:pt x="6112256" y="0"/>
                  </a:lnTo>
                  <a:lnTo>
                    <a:pt x="6112256" y="2550160"/>
                  </a:lnTo>
                  <a:lnTo>
                    <a:pt x="0" y="25501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0386184" y="6523530"/>
            <a:ext cx="133455" cy="155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6"/>
              </a:lnSpc>
            </a:pPr>
            <a:r>
              <a:rPr lang="en-US" sz="876" spc="-8">
                <a:solidFill>
                  <a:srgbClr val="898989"/>
                </a:solidFill>
                <a:latin typeface="IBM Plex Sans"/>
                <a:ea typeface="IBM Plex Sans"/>
                <a:cs typeface="IBM Plex Sans"/>
                <a:sym typeface="IBM Plex Sans"/>
              </a:rPr>
              <a:t>14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38166" y="2424998"/>
            <a:ext cx="3703733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17"/>
              </a:lnSpc>
            </a:pPr>
            <a:r>
              <a:rPr lang="ru-RU" sz="1584" spc="-23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Проблемные точки текущего проекта</a:t>
            </a:r>
            <a:endParaRPr lang="en-US" sz="1584" spc="-23" dirty="0">
              <a:solidFill>
                <a:srgbClr val="0D47A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38167" y="4541691"/>
            <a:ext cx="3918128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17"/>
              </a:lnSpc>
            </a:pPr>
            <a:r>
              <a:rPr lang="ru-RU" sz="1584" spc="-23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Требования к конфигурации шкафа</a:t>
            </a:r>
            <a:endParaRPr lang="en-US" sz="1584" spc="-23" dirty="0">
              <a:solidFill>
                <a:srgbClr val="0D47A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126575" y="4464050"/>
            <a:ext cx="375888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17"/>
              </a:lnSpc>
            </a:pPr>
            <a:r>
              <a:rPr lang="ru-RU" sz="1584" spc="-23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Перспективы функционирования в будущем</a:t>
            </a:r>
            <a:endParaRPr lang="en-US" sz="1584" spc="-23" dirty="0">
              <a:solidFill>
                <a:srgbClr val="0D47A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126575" y="2505521"/>
            <a:ext cx="3907441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17"/>
              </a:lnSpc>
            </a:pPr>
            <a:r>
              <a:rPr lang="en-US" sz="1584" spc="-23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GD700 </a:t>
            </a:r>
            <a:r>
              <a:rPr lang="ru-RU" sz="1584" spc="-23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Обратная связь с продуктом</a:t>
            </a:r>
            <a:endParaRPr lang="en-US" sz="1584" spc="-23" dirty="0">
              <a:solidFill>
                <a:srgbClr val="0D47A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93045" y="2977010"/>
            <a:ext cx="422505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4"/>
              </a:lnSpc>
            </a:pP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Какие проблемы, связанные с инвертором, вызывают наибольшее беспокойство в вашем проекте? Будь то технические проблемы или сложности применения, вы всегда можете поделиться ими.</a:t>
            </a:r>
            <a:endParaRPr lang="en-US" sz="1223" spc="4" dirty="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93045" y="5092351"/>
            <a:ext cx="4075547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44"/>
              </a:lnSpc>
            </a:pP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Какие конкретные требования вы предъявляете к конфигурации шкафов (например, следует ли интегрировать изолирующие выключатели, автоматические выключатели, </a:t>
            </a:r>
            <a:r>
              <a:rPr lang="ru-RU" sz="1223" spc="4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байпасные</a:t>
            </a: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шкафы и т.д.)?</a:t>
            </a:r>
            <a:endParaRPr lang="en-US" sz="1223" spc="4" dirty="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681472" y="2977010"/>
            <a:ext cx="3997852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4"/>
              </a:lnSpc>
            </a:pP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Какие функции GD700 кажутся вам наиболее привлекательными? В каких аспектах, по вашему мнению, требуется дальнейшее совершенствование или оптимизация?</a:t>
            </a:r>
            <a:endParaRPr lang="en-US" sz="1223" spc="4" dirty="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681472" y="5092351"/>
            <a:ext cx="420398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4"/>
              </a:lnSpc>
            </a:pP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Какими новыми функциями, по вашему мнению, должны обладать будущие инверторы ОВКВ, такими как интеллектуальность, </a:t>
            </a:r>
            <a:r>
              <a:rPr lang="ru-RU" sz="1223" spc="4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энергоэффективность</a:t>
            </a: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или возможность подключения?</a:t>
            </a:r>
            <a:endParaRPr lang="en-US" sz="1223" spc="4" dirty="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30005" y="991705"/>
            <a:ext cx="5535895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43"/>
              </a:lnSpc>
            </a:pPr>
            <a:r>
              <a:rPr lang="ru-RU" sz="2459" spc="-31" dirty="0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Обсуждение и обмен мнениями</a:t>
            </a:r>
            <a:endParaRPr lang="en-US" sz="2459" spc="-31" dirty="0">
              <a:solidFill>
                <a:srgbClr val="0070C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72668"/>
            <a:ext cx="10692384" cy="6013704"/>
            <a:chOff x="0" y="0"/>
            <a:chExt cx="10692384" cy="6013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2383" cy="6013704"/>
            </a:xfrm>
            <a:custGeom>
              <a:avLst/>
              <a:gdLst/>
              <a:ahLst/>
              <a:cxnLst/>
              <a:rect l="l" t="t" r="r" b="b"/>
              <a:pathLst>
                <a:path w="10692383" h="6013704">
                  <a:moveTo>
                    <a:pt x="0" y="0"/>
                  </a:moveTo>
                  <a:lnTo>
                    <a:pt x="10692383" y="0"/>
                  </a:lnTo>
                  <a:lnTo>
                    <a:pt x="10692383" y="6013704"/>
                  </a:lnTo>
                  <a:lnTo>
                    <a:pt x="0" y="601370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24" y="772668"/>
            <a:ext cx="10690860" cy="6013704"/>
            <a:chOff x="0" y="0"/>
            <a:chExt cx="14254480" cy="80182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254480" cy="8018272"/>
            </a:xfrm>
            <a:custGeom>
              <a:avLst/>
              <a:gdLst/>
              <a:ahLst/>
              <a:cxnLst/>
              <a:rect l="l" t="t" r="r" b="b"/>
              <a:pathLst>
                <a:path w="14254480" h="8018272">
                  <a:moveTo>
                    <a:pt x="0" y="0"/>
                  </a:moveTo>
                  <a:lnTo>
                    <a:pt x="14254480" y="0"/>
                  </a:lnTo>
                  <a:lnTo>
                    <a:pt x="14254480" y="8018272"/>
                  </a:lnTo>
                  <a:lnTo>
                    <a:pt x="0" y="8018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ru-RU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72668"/>
            <a:ext cx="10692384" cy="6013704"/>
            <a:chOff x="0" y="0"/>
            <a:chExt cx="10692384" cy="6013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2383" cy="6013704"/>
            </a:xfrm>
            <a:custGeom>
              <a:avLst/>
              <a:gdLst/>
              <a:ahLst/>
              <a:cxnLst/>
              <a:rect l="l" t="t" r="r" b="b"/>
              <a:pathLst>
                <a:path w="10692383" h="6013704">
                  <a:moveTo>
                    <a:pt x="0" y="0"/>
                  </a:moveTo>
                  <a:lnTo>
                    <a:pt x="10692383" y="0"/>
                  </a:lnTo>
                  <a:lnTo>
                    <a:pt x="10692383" y="6013704"/>
                  </a:lnTo>
                  <a:lnTo>
                    <a:pt x="0" y="601370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772668"/>
            <a:ext cx="10692384" cy="6013704"/>
            <a:chOff x="0" y="0"/>
            <a:chExt cx="14256512" cy="80182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256513" cy="8018272"/>
            </a:xfrm>
            <a:custGeom>
              <a:avLst/>
              <a:gdLst/>
              <a:ahLst/>
              <a:cxnLst/>
              <a:rect l="l" t="t" r="r" b="b"/>
              <a:pathLst>
                <a:path w="14256513" h="8018272">
                  <a:moveTo>
                    <a:pt x="0" y="0"/>
                  </a:moveTo>
                  <a:lnTo>
                    <a:pt x="14256513" y="0"/>
                  </a:lnTo>
                  <a:lnTo>
                    <a:pt x="14256513" y="8018272"/>
                  </a:lnTo>
                  <a:lnTo>
                    <a:pt x="0" y="8018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354073" y="885949"/>
            <a:ext cx="602485" cy="602485"/>
          </a:xfrm>
          <a:custGeom>
            <a:avLst/>
            <a:gdLst/>
            <a:ahLst/>
            <a:cxnLst/>
            <a:rect l="l" t="t" r="r" b="b"/>
            <a:pathLst>
              <a:path w="602485" h="602485">
                <a:moveTo>
                  <a:pt x="0" y="0"/>
                </a:moveTo>
                <a:lnTo>
                  <a:pt x="602485" y="0"/>
                </a:lnTo>
                <a:lnTo>
                  <a:pt x="602485" y="602485"/>
                </a:lnTo>
                <a:lnTo>
                  <a:pt x="0" y="6024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94944" y="3168650"/>
            <a:ext cx="3279648" cy="2132076"/>
            <a:chOff x="0" y="0"/>
            <a:chExt cx="4372864" cy="28427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72864" cy="2842768"/>
            </a:xfrm>
            <a:custGeom>
              <a:avLst/>
              <a:gdLst/>
              <a:ahLst/>
              <a:cxnLst/>
              <a:rect l="l" t="t" r="r" b="b"/>
              <a:pathLst>
                <a:path w="4372864" h="2842768">
                  <a:moveTo>
                    <a:pt x="0" y="0"/>
                  </a:moveTo>
                  <a:lnTo>
                    <a:pt x="4372864" y="0"/>
                  </a:lnTo>
                  <a:lnTo>
                    <a:pt x="4372864" y="2842768"/>
                  </a:lnTo>
                  <a:lnTo>
                    <a:pt x="0" y="28427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6775704" y="3348758"/>
            <a:ext cx="3022092" cy="2452116"/>
            <a:chOff x="0" y="0"/>
            <a:chExt cx="4029456" cy="326948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029456" cy="3269488"/>
            </a:xfrm>
            <a:custGeom>
              <a:avLst/>
              <a:gdLst/>
              <a:ahLst/>
              <a:cxnLst/>
              <a:rect l="l" t="t" r="r" b="b"/>
              <a:pathLst>
                <a:path w="4029456" h="3269488">
                  <a:moveTo>
                    <a:pt x="0" y="0"/>
                  </a:moveTo>
                  <a:lnTo>
                    <a:pt x="4029456" y="0"/>
                  </a:lnTo>
                  <a:lnTo>
                    <a:pt x="4029456" y="3269488"/>
                  </a:lnTo>
                  <a:lnTo>
                    <a:pt x="0" y="3269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0451744" y="6975164"/>
            <a:ext cx="66494" cy="155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6"/>
              </a:lnSpc>
            </a:pPr>
            <a:r>
              <a:rPr lang="en-US" sz="876" spc="-12">
                <a:solidFill>
                  <a:srgbClr val="898989"/>
                </a:solidFill>
                <a:latin typeface="IBM Plex Sans"/>
                <a:ea typeface="IBM Plex Sans"/>
                <a:cs typeface="IBM Plex Sans"/>
                <a:sym typeface="IBM Plex Sans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30005" y="1001230"/>
            <a:ext cx="4545295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20"/>
              </a:lnSpc>
            </a:pPr>
            <a:r>
              <a:rPr lang="en-US" sz="2459" spc="-31" dirty="0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GD700 </a:t>
            </a:r>
            <a:r>
              <a:rPr lang="ru-RU" sz="2459" spc="-31" dirty="0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Премиальная серия ПЧ</a:t>
            </a:r>
            <a:endParaRPr lang="en-US" sz="2459" spc="-31" dirty="0">
              <a:solidFill>
                <a:srgbClr val="0070C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68537" y="1390450"/>
            <a:ext cx="40738" cy="406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sz="1404" spc="5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54717" y="5379002"/>
            <a:ext cx="3694595" cy="439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91"/>
              </a:lnSpc>
            </a:pPr>
            <a:r>
              <a:rPr lang="ru-RU" sz="1404" spc="5" dirty="0">
                <a:solidFill>
                  <a:srgbClr val="0081CC"/>
                </a:solidFill>
                <a:latin typeface="Open Sans"/>
                <a:ea typeface="Open Sans"/>
                <a:cs typeface="Open Sans"/>
                <a:sym typeface="Open Sans"/>
              </a:rPr>
              <a:t>Глобальный продукт, совместимый с электрическими сетями в разных странах</a:t>
            </a:r>
            <a:endParaRPr lang="en-US" sz="1404" spc="5" dirty="0">
              <a:solidFill>
                <a:srgbClr val="0081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70376" y="1488434"/>
            <a:ext cx="10200227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ru-RU" sz="1404" spc="5" dirty="0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GD700 - это флагман INVT нового поколения, разработанный для промышленной автоматизации. Основная философия дизайна - энергосбережение, безопасность и надежность, простота использования и максимальная производительность. Он обеспечивает эффективные, стабильные и интеллектуальные решения для управления движением для различных областей применения, включая вентиляционные и насосные системы, прецизионное производство, железнодорожный транспорт, центры обработки данных и заводы по производству электроники. Это основной выбор для модернизации промышленной автоматизации.</a:t>
            </a:r>
            <a:endParaRPr lang="en-US" sz="1404" spc="5" dirty="0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030554" y="3283883"/>
            <a:ext cx="2897546" cy="432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u-RU" sz="1404" spc="5" dirty="0">
                <a:solidFill>
                  <a:srgbClr val="0081CC"/>
                </a:solidFill>
                <a:latin typeface="Open Sans"/>
                <a:ea typeface="Open Sans"/>
                <a:cs typeface="Open Sans"/>
                <a:sym typeface="Open Sans"/>
              </a:rPr>
              <a:t>Версия с низкими </a:t>
            </a:r>
          </a:p>
          <a:p>
            <a:pPr algn="l"/>
            <a:r>
              <a:rPr lang="ru-RU" sz="1404" spc="5" dirty="0">
                <a:solidFill>
                  <a:srgbClr val="0081CC"/>
                </a:solidFill>
                <a:latin typeface="Open Sans"/>
                <a:ea typeface="Open Sans"/>
                <a:cs typeface="Open Sans"/>
                <a:sym typeface="Open Sans"/>
              </a:rPr>
              <a:t>гармониками</a:t>
            </a:r>
            <a:endParaRPr lang="en-US" sz="1404" spc="5" dirty="0">
              <a:solidFill>
                <a:srgbClr val="0081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06898" y="3577749"/>
            <a:ext cx="1891802" cy="89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2"/>
              </a:lnSpc>
            </a:pPr>
            <a:r>
              <a:rPr lang="ru-RU" sz="1404" spc="5" dirty="0">
                <a:solidFill>
                  <a:srgbClr val="0081CC"/>
                </a:solidFill>
                <a:latin typeface="Open Sans"/>
                <a:ea typeface="Open Sans"/>
                <a:cs typeface="Open Sans"/>
                <a:sym typeface="Open Sans"/>
              </a:rPr>
              <a:t>Стандартная версия</a:t>
            </a:r>
            <a:endParaRPr lang="en-US" sz="1404" spc="5" dirty="0">
              <a:solidFill>
                <a:srgbClr val="0081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78297" y="5898829"/>
            <a:ext cx="3471015" cy="1218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888"/>
              </a:lnSpc>
            </a:pPr>
            <a:r>
              <a:rPr lang="en-US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~3</a:t>
            </a:r>
            <a:r>
              <a:rPr lang="ru-RU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Ф </a:t>
            </a:r>
            <a:r>
              <a:rPr lang="en-US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200</a:t>
            </a:r>
            <a:r>
              <a:rPr lang="ru-RU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240</a:t>
            </a:r>
            <a:r>
              <a:rPr lang="ru-RU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В  </a:t>
            </a:r>
            <a:r>
              <a:rPr lang="en-US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0.75-55</a:t>
            </a:r>
            <a:r>
              <a:rPr lang="ru-RU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кВт</a:t>
            </a:r>
          </a:p>
          <a:p>
            <a:pPr algn="just">
              <a:lnSpc>
                <a:spcPts val="1888"/>
              </a:lnSpc>
            </a:pPr>
            <a:r>
              <a:rPr lang="en-US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~3</a:t>
            </a:r>
            <a:r>
              <a:rPr lang="ru-RU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Ф </a:t>
            </a:r>
            <a:r>
              <a:rPr lang="en-US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380</a:t>
            </a:r>
            <a:r>
              <a:rPr lang="ru-RU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480</a:t>
            </a:r>
            <a:r>
              <a:rPr lang="ru-RU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В</a:t>
            </a:r>
            <a:r>
              <a:rPr lang="en-US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0.75-250</a:t>
            </a:r>
            <a:r>
              <a:rPr lang="ru-RU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кВт</a:t>
            </a:r>
            <a:r>
              <a:rPr lang="en-US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ru-RU" sz="1583" spc="3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1888"/>
              </a:lnSpc>
            </a:pPr>
            <a:r>
              <a:rPr lang="en-US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~3</a:t>
            </a:r>
            <a:r>
              <a:rPr lang="ru-RU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Ф </a:t>
            </a:r>
            <a:r>
              <a:rPr lang="en-US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500</a:t>
            </a:r>
            <a:r>
              <a:rPr lang="ru-RU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600</a:t>
            </a:r>
            <a:r>
              <a:rPr lang="ru-RU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В </a:t>
            </a:r>
            <a:r>
              <a:rPr lang="en-US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0.75-250</a:t>
            </a:r>
            <a:r>
              <a:rPr lang="ru-RU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кВт</a:t>
            </a:r>
            <a:endParaRPr lang="en-US" sz="1583" spc="3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231"/>
              </a:lnSpc>
            </a:pPr>
            <a:r>
              <a:rPr lang="en-US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IP21 NEMA1 </a:t>
            </a:r>
          </a:p>
          <a:p>
            <a:pPr algn="just">
              <a:lnSpc>
                <a:spcPts val="1561"/>
              </a:lnSpc>
            </a:pPr>
            <a:r>
              <a:rPr lang="en-US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IP55 NEMA12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159257" y="6091958"/>
            <a:ext cx="2705033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9"/>
              </a:lnSpc>
            </a:pPr>
            <a:r>
              <a:rPr lang="en-US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~3</a:t>
            </a:r>
            <a:r>
              <a:rPr lang="ru-RU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Ф </a:t>
            </a:r>
            <a:r>
              <a:rPr lang="en-US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380</a:t>
            </a:r>
            <a:r>
              <a:rPr lang="ru-RU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480</a:t>
            </a:r>
            <a:r>
              <a:rPr lang="ru-RU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В </a:t>
            </a:r>
            <a:r>
              <a:rPr lang="en-US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4-110</a:t>
            </a:r>
            <a:r>
              <a:rPr lang="ru-RU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кВт</a:t>
            </a:r>
            <a:r>
              <a:rPr lang="en-US" sz="1583" spc="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IP20 NEMA1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797097" y="4014517"/>
            <a:ext cx="729205" cy="219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13"/>
              </a:lnSpc>
            </a:pPr>
            <a:r>
              <a:rPr lang="en-US" sz="1224" spc="-14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THDi&lt;5%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72668"/>
            <a:ext cx="10692384" cy="6013704"/>
            <a:chOff x="0" y="0"/>
            <a:chExt cx="10692384" cy="6013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2383" cy="6013704"/>
            </a:xfrm>
            <a:custGeom>
              <a:avLst/>
              <a:gdLst/>
              <a:ahLst/>
              <a:cxnLst/>
              <a:rect l="l" t="t" r="r" b="b"/>
              <a:pathLst>
                <a:path w="10692383" h="6013704">
                  <a:moveTo>
                    <a:pt x="0" y="0"/>
                  </a:moveTo>
                  <a:lnTo>
                    <a:pt x="10692383" y="0"/>
                  </a:lnTo>
                  <a:lnTo>
                    <a:pt x="10692383" y="6013704"/>
                  </a:lnTo>
                  <a:lnTo>
                    <a:pt x="0" y="601370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772668"/>
            <a:ext cx="10692384" cy="6013704"/>
            <a:chOff x="0" y="0"/>
            <a:chExt cx="14256512" cy="80182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256513" cy="8018272"/>
            </a:xfrm>
            <a:custGeom>
              <a:avLst/>
              <a:gdLst/>
              <a:ahLst/>
              <a:cxnLst/>
              <a:rect l="l" t="t" r="r" b="b"/>
              <a:pathLst>
                <a:path w="14256513" h="8018272">
                  <a:moveTo>
                    <a:pt x="0" y="0"/>
                  </a:moveTo>
                  <a:lnTo>
                    <a:pt x="14256513" y="0"/>
                  </a:lnTo>
                  <a:lnTo>
                    <a:pt x="14256513" y="8018272"/>
                  </a:lnTo>
                  <a:lnTo>
                    <a:pt x="0" y="8018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354073" y="885949"/>
            <a:ext cx="602485" cy="602485"/>
          </a:xfrm>
          <a:custGeom>
            <a:avLst/>
            <a:gdLst/>
            <a:ahLst/>
            <a:cxnLst/>
            <a:rect l="l" t="t" r="r" b="b"/>
            <a:pathLst>
              <a:path w="602485" h="602485">
                <a:moveTo>
                  <a:pt x="0" y="0"/>
                </a:moveTo>
                <a:lnTo>
                  <a:pt x="602485" y="0"/>
                </a:lnTo>
                <a:lnTo>
                  <a:pt x="602485" y="602485"/>
                </a:lnTo>
                <a:lnTo>
                  <a:pt x="0" y="6024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69036" y="2221992"/>
            <a:ext cx="4601464" cy="946404"/>
          </a:xfrm>
          <a:custGeom>
            <a:avLst/>
            <a:gdLst/>
            <a:ahLst/>
            <a:cxnLst/>
            <a:rect l="l" t="t" r="r" b="b"/>
            <a:pathLst>
              <a:path w="4454652" h="946404">
                <a:moveTo>
                  <a:pt x="0" y="0"/>
                </a:moveTo>
                <a:lnTo>
                  <a:pt x="4454652" y="0"/>
                </a:lnTo>
                <a:lnTo>
                  <a:pt x="4454652" y="946404"/>
                </a:lnTo>
                <a:lnTo>
                  <a:pt x="0" y="9464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832104" y="2559050"/>
            <a:ext cx="365760" cy="365760"/>
            <a:chOff x="0" y="0"/>
            <a:chExt cx="487680" cy="4876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7680" cy="487680"/>
            </a:xfrm>
            <a:custGeom>
              <a:avLst/>
              <a:gdLst/>
              <a:ahLst/>
              <a:cxnLst/>
              <a:rect l="l" t="t" r="r" b="b"/>
              <a:pathLst>
                <a:path w="487680" h="487680">
                  <a:moveTo>
                    <a:pt x="0" y="0"/>
                  </a:moveTo>
                  <a:lnTo>
                    <a:pt x="487680" y="0"/>
                  </a:lnTo>
                  <a:lnTo>
                    <a:pt x="487680" y="487680"/>
                  </a:lnTo>
                  <a:lnTo>
                    <a:pt x="0" y="487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669036" y="3279648"/>
            <a:ext cx="4601464" cy="1295924"/>
          </a:xfrm>
          <a:custGeom>
            <a:avLst/>
            <a:gdLst/>
            <a:ahLst/>
            <a:cxnLst/>
            <a:rect l="l" t="t" r="r" b="b"/>
            <a:pathLst>
              <a:path w="4454652" h="946404">
                <a:moveTo>
                  <a:pt x="0" y="0"/>
                </a:moveTo>
                <a:lnTo>
                  <a:pt x="4454652" y="0"/>
                </a:lnTo>
                <a:lnTo>
                  <a:pt x="4454652" y="946404"/>
                </a:lnTo>
                <a:lnTo>
                  <a:pt x="0" y="9464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69036" y="4745990"/>
            <a:ext cx="4601464" cy="1013460"/>
          </a:xfrm>
          <a:custGeom>
            <a:avLst/>
            <a:gdLst/>
            <a:ahLst/>
            <a:cxnLst/>
            <a:rect l="l" t="t" r="r" b="b"/>
            <a:pathLst>
              <a:path w="4454652" h="946404">
                <a:moveTo>
                  <a:pt x="0" y="0"/>
                </a:moveTo>
                <a:lnTo>
                  <a:pt x="4454652" y="0"/>
                </a:lnTo>
                <a:lnTo>
                  <a:pt x="4454652" y="946404"/>
                </a:lnTo>
                <a:lnTo>
                  <a:pt x="0" y="9464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69036" y="5908293"/>
            <a:ext cx="4601464" cy="946404"/>
          </a:xfrm>
          <a:custGeom>
            <a:avLst/>
            <a:gdLst/>
            <a:ahLst/>
            <a:cxnLst/>
            <a:rect l="l" t="t" r="r" b="b"/>
            <a:pathLst>
              <a:path w="4454652" h="946404">
                <a:moveTo>
                  <a:pt x="0" y="0"/>
                </a:moveTo>
                <a:lnTo>
                  <a:pt x="4454652" y="0"/>
                </a:lnTo>
                <a:lnTo>
                  <a:pt x="4454652" y="946404"/>
                </a:lnTo>
                <a:lnTo>
                  <a:pt x="0" y="9464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832104" y="3793490"/>
            <a:ext cx="365760" cy="365760"/>
            <a:chOff x="0" y="0"/>
            <a:chExt cx="487680" cy="4876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7680" cy="487680"/>
            </a:xfrm>
            <a:custGeom>
              <a:avLst/>
              <a:gdLst/>
              <a:ahLst/>
              <a:cxnLst/>
              <a:rect l="l" t="t" r="r" b="b"/>
              <a:pathLst>
                <a:path w="487680" h="487680">
                  <a:moveTo>
                    <a:pt x="0" y="0"/>
                  </a:moveTo>
                  <a:lnTo>
                    <a:pt x="487680" y="0"/>
                  </a:lnTo>
                  <a:lnTo>
                    <a:pt x="487680" y="487680"/>
                  </a:lnTo>
                  <a:lnTo>
                    <a:pt x="0" y="487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832104" y="5088890"/>
            <a:ext cx="365760" cy="365760"/>
            <a:chOff x="0" y="0"/>
            <a:chExt cx="487680" cy="48768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7680" cy="487680"/>
            </a:xfrm>
            <a:custGeom>
              <a:avLst/>
              <a:gdLst/>
              <a:ahLst/>
              <a:cxnLst/>
              <a:rect l="l" t="t" r="r" b="b"/>
              <a:pathLst>
                <a:path w="487680" h="487680">
                  <a:moveTo>
                    <a:pt x="0" y="0"/>
                  </a:moveTo>
                  <a:lnTo>
                    <a:pt x="487680" y="0"/>
                  </a:lnTo>
                  <a:lnTo>
                    <a:pt x="487680" y="487680"/>
                  </a:lnTo>
                  <a:lnTo>
                    <a:pt x="0" y="487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832104" y="6216650"/>
            <a:ext cx="365760" cy="365760"/>
            <a:chOff x="0" y="0"/>
            <a:chExt cx="487680" cy="4876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7680" cy="487680"/>
            </a:xfrm>
            <a:custGeom>
              <a:avLst/>
              <a:gdLst/>
              <a:ahLst/>
              <a:cxnLst/>
              <a:rect l="l" t="t" r="r" b="b"/>
              <a:pathLst>
                <a:path w="487680" h="487680">
                  <a:moveTo>
                    <a:pt x="0" y="0"/>
                  </a:moveTo>
                  <a:lnTo>
                    <a:pt x="487680" y="0"/>
                  </a:lnTo>
                  <a:lnTo>
                    <a:pt x="487680" y="487680"/>
                  </a:lnTo>
                  <a:lnTo>
                    <a:pt x="0" y="487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5457444" y="2325877"/>
            <a:ext cx="4766056" cy="4275595"/>
            <a:chOff x="0" y="0"/>
            <a:chExt cx="6089904" cy="549249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089904" cy="5492496"/>
            </a:xfrm>
            <a:custGeom>
              <a:avLst/>
              <a:gdLst/>
              <a:ahLst/>
              <a:cxnLst/>
              <a:rect l="l" t="t" r="r" b="b"/>
              <a:pathLst>
                <a:path w="6089904" h="5492496">
                  <a:moveTo>
                    <a:pt x="125984" y="0"/>
                  </a:moveTo>
                  <a:lnTo>
                    <a:pt x="115824" y="2032"/>
                  </a:lnTo>
                  <a:lnTo>
                    <a:pt x="107696" y="4064"/>
                  </a:lnTo>
                  <a:lnTo>
                    <a:pt x="95504" y="8128"/>
                  </a:lnTo>
                  <a:lnTo>
                    <a:pt x="83312" y="14224"/>
                  </a:lnTo>
                  <a:lnTo>
                    <a:pt x="77216" y="16256"/>
                  </a:lnTo>
                  <a:lnTo>
                    <a:pt x="75184" y="18288"/>
                  </a:lnTo>
                  <a:lnTo>
                    <a:pt x="71120" y="20320"/>
                  </a:lnTo>
                  <a:lnTo>
                    <a:pt x="69088" y="22352"/>
                  </a:lnTo>
                  <a:lnTo>
                    <a:pt x="65024" y="24384"/>
                  </a:lnTo>
                  <a:lnTo>
                    <a:pt x="62992" y="26416"/>
                  </a:lnTo>
                  <a:lnTo>
                    <a:pt x="58928" y="28448"/>
                  </a:lnTo>
                  <a:lnTo>
                    <a:pt x="50800" y="36576"/>
                  </a:lnTo>
                  <a:lnTo>
                    <a:pt x="46736" y="38608"/>
                  </a:lnTo>
                  <a:lnTo>
                    <a:pt x="38608" y="46736"/>
                  </a:lnTo>
                  <a:lnTo>
                    <a:pt x="36576" y="50800"/>
                  </a:lnTo>
                  <a:lnTo>
                    <a:pt x="30480" y="56896"/>
                  </a:lnTo>
                  <a:lnTo>
                    <a:pt x="28448" y="60960"/>
                  </a:lnTo>
                  <a:lnTo>
                    <a:pt x="24384" y="65024"/>
                  </a:lnTo>
                  <a:lnTo>
                    <a:pt x="20320" y="73152"/>
                  </a:lnTo>
                  <a:lnTo>
                    <a:pt x="18288" y="75184"/>
                  </a:lnTo>
                  <a:lnTo>
                    <a:pt x="14224" y="83312"/>
                  </a:lnTo>
                  <a:lnTo>
                    <a:pt x="12192" y="89408"/>
                  </a:lnTo>
                  <a:lnTo>
                    <a:pt x="10160" y="93472"/>
                  </a:lnTo>
                  <a:lnTo>
                    <a:pt x="6096" y="105664"/>
                  </a:lnTo>
                  <a:lnTo>
                    <a:pt x="4064" y="113792"/>
                  </a:lnTo>
                  <a:lnTo>
                    <a:pt x="2032" y="123952"/>
                  </a:lnTo>
                  <a:lnTo>
                    <a:pt x="0" y="144272"/>
                  </a:lnTo>
                  <a:lnTo>
                    <a:pt x="0" y="5348224"/>
                  </a:lnTo>
                  <a:lnTo>
                    <a:pt x="2032" y="5348224"/>
                  </a:lnTo>
                  <a:lnTo>
                    <a:pt x="2032" y="5368544"/>
                  </a:lnTo>
                  <a:lnTo>
                    <a:pt x="4064" y="5368544"/>
                  </a:lnTo>
                  <a:lnTo>
                    <a:pt x="4064" y="5378704"/>
                  </a:lnTo>
                  <a:lnTo>
                    <a:pt x="6096" y="5378704"/>
                  </a:lnTo>
                  <a:lnTo>
                    <a:pt x="6096" y="5386832"/>
                  </a:lnTo>
                  <a:lnTo>
                    <a:pt x="8128" y="5386832"/>
                  </a:lnTo>
                  <a:lnTo>
                    <a:pt x="8128" y="5392928"/>
                  </a:lnTo>
                  <a:lnTo>
                    <a:pt x="10160" y="5392928"/>
                  </a:lnTo>
                  <a:lnTo>
                    <a:pt x="10160" y="5399024"/>
                  </a:lnTo>
                  <a:lnTo>
                    <a:pt x="12192" y="5399024"/>
                  </a:lnTo>
                  <a:lnTo>
                    <a:pt x="12192" y="5405120"/>
                  </a:lnTo>
                  <a:lnTo>
                    <a:pt x="14224" y="5405120"/>
                  </a:lnTo>
                  <a:lnTo>
                    <a:pt x="14224" y="5409184"/>
                  </a:lnTo>
                  <a:lnTo>
                    <a:pt x="16256" y="5409184"/>
                  </a:lnTo>
                  <a:lnTo>
                    <a:pt x="16256" y="5413248"/>
                  </a:lnTo>
                  <a:lnTo>
                    <a:pt x="18288" y="5413248"/>
                  </a:lnTo>
                  <a:lnTo>
                    <a:pt x="18288" y="5417312"/>
                  </a:lnTo>
                  <a:lnTo>
                    <a:pt x="20320" y="5417312"/>
                  </a:lnTo>
                  <a:lnTo>
                    <a:pt x="22352" y="5419344"/>
                  </a:lnTo>
                  <a:lnTo>
                    <a:pt x="22352" y="5423408"/>
                  </a:lnTo>
                  <a:lnTo>
                    <a:pt x="24384" y="5423408"/>
                  </a:lnTo>
                  <a:lnTo>
                    <a:pt x="24384" y="5427472"/>
                  </a:lnTo>
                  <a:lnTo>
                    <a:pt x="26416" y="5427472"/>
                  </a:lnTo>
                  <a:lnTo>
                    <a:pt x="30480" y="5431536"/>
                  </a:lnTo>
                  <a:lnTo>
                    <a:pt x="30480" y="5435600"/>
                  </a:lnTo>
                  <a:lnTo>
                    <a:pt x="32512" y="5435600"/>
                  </a:lnTo>
                  <a:lnTo>
                    <a:pt x="38608" y="5441696"/>
                  </a:lnTo>
                  <a:lnTo>
                    <a:pt x="38608" y="5445760"/>
                  </a:lnTo>
                  <a:lnTo>
                    <a:pt x="40640" y="5445760"/>
                  </a:lnTo>
                  <a:lnTo>
                    <a:pt x="48768" y="5453888"/>
                  </a:lnTo>
                  <a:lnTo>
                    <a:pt x="52832" y="5455920"/>
                  </a:lnTo>
                  <a:lnTo>
                    <a:pt x="58928" y="5462016"/>
                  </a:lnTo>
                  <a:lnTo>
                    <a:pt x="62992" y="5464048"/>
                  </a:lnTo>
                  <a:lnTo>
                    <a:pt x="67056" y="5468112"/>
                  </a:lnTo>
                  <a:lnTo>
                    <a:pt x="75184" y="5472176"/>
                  </a:lnTo>
                  <a:lnTo>
                    <a:pt x="77216" y="5474208"/>
                  </a:lnTo>
                  <a:lnTo>
                    <a:pt x="85344" y="5478272"/>
                  </a:lnTo>
                  <a:lnTo>
                    <a:pt x="91440" y="5480304"/>
                  </a:lnTo>
                  <a:lnTo>
                    <a:pt x="95504" y="5482336"/>
                  </a:lnTo>
                  <a:lnTo>
                    <a:pt x="107696" y="5486400"/>
                  </a:lnTo>
                  <a:lnTo>
                    <a:pt x="115824" y="5488432"/>
                  </a:lnTo>
                  <a:lnTo>
                    <a:pt x="125984" y="5490464"/>
                  </a:lnTo>
                  <a:lnTo>
                    <a:pt x="5963920" y="5492496"/>
                  </a:lnTo>
                  <a:lnTo>
                    <a:pt x="5963920" y="5490464"/>
                  </a:lnTo>
                  <a:lnTo>
                    <a:pt x="5974080" y="5488432"/>
                  </a:lnTo>
                  <a:lnTo>
                    <a:pt x="5982208" y="5486400"/>
                  </a:lnTo>
                  <a:lnTo>
                    <a:pt x="6000496" y="5480304"/>
                  </a:lnTo>
                  <a:lnTo>
                    <a:pt x="6012688" y="5474208"/>
                  </a:lnTo>
                  <a:lnTo>
                    <a:pt x="6014720" y="5472176"/>
                  </a:lnTo>
                  <a:lnTo>
                    <a:pt x="6022848" y="5468112"/>
                  </a:lnTo>
                  <a:lnTo>
                    <a:pt x="6026912" y="5464048"/>
                  </a:lnTo>
                  <a:lnTo>
                    <a:pt x="6030976" y="5462016"/>
                  </a:lnTo>
                  <a:lnTo>
                    <a:pt x="6035040" y="5457952"/>
                  </a:lnTo>
                  <a:lnTo>
                    <a:pt x="6039104" y="5455920"/>
                  </a:lnTo>
                  <a:lnTo>
                    <a:pt x="6051296" y="5443728"/>
                  </a:lnTo>
                  <a:lnTo>
                    <a:pt x="6053328" y="5439664"/>
                  </a:lnTo>
                  <a:lnTo>
                    <a:pt x="6059424" y="5433568"/>
                  </a:lnTo>
                  <a:lnTo>
                    <a:pt x="6061456" y="5429504"/>
                  </a:lnTo>
                  <a:lnTo>
                    <a:pt x="6063488" y="5427472"/>
                  </a:lnTo>
                  <a:lnTo>
                    <a:pt x="6065520" y="5423408"/>
                  </a:lnTo>
                  <a:lnTo>
                    <a:pt x="6067552" y="5421376"/>
                  </a:lnTo>
                  <a:lnTo>
                    <a:pt x="6075680" y="5405120"/>
                  </a:lnTo>
                  <a:lnTo>
                    <a:pt x="6077712" y="5399024"/>
                  </a:lnTo>
                  <a:lnTo>
                    <a:pt x="6079744" y="5394960"/>
                  </a:lnTo>
                  <a:lnTo>
                    <a:pt x="6081776" y="5388864"/>
                  </a:lnTo>
                  <a:lnTo>
                    <a:pt x="6083808" y="5380736"/>
                  </a:lnTo>
                  <a:lnTo>
                    <a:pt x="6085840" y="5370576"/>
                  </a:lnTo>
                  <a:lnTo>
                    <a:pt x="6087872" y="5352288"/>
                  </a:lnTo>
                  <a:lnTo>
                    <a:pt x="6089904" y="140208"/>
                  </a:lnTo>
                  <a:lnTo>
                    <a:pt x="6087872" y="140208"/>
                  </a:lnTo>
                  <a:lnTo>
                    <a:pt x="6087872" y="121920"/>
                  </a:lnTo>
                  <a:lnTo>
                    <a:pt x="6085840" y="121920"/>
                  </a:lnTo>
                  <a:lnTo>
                    <a:pt x="6085840" y="111760"/>
                  </a:lnTo>
                  <a:lnTo>
                    <a:pt x="6083808" y="111760"/>
                  </a:lnTo>
                  <a:lnTo>
                    <a:pt x="6083808" y="103632"/>
                  </a:lnTo>
                  <a:lnTo>
                    <a:pt x="6081776" y="103632"/>
                  </a:lnTo>
                  <a:lnTo>
                    <a:pt x="6081776" y="97536"/>
                  </a:lnTo>
                  <a:lnTo>
                    <a:pt x="6079744" y="97536"/>
                  </a:lnTo>
                  <a:lnTo>
                    <a:pt x="6079744" y="93472"/>
                  </a:lnTo>
                  <a:lnTo>
                    <a:pt x="6077712" y="93472"/>
                  </a:lnTo>
                  <a:lnTo>
                    <a:pt x="6077712" y="87376"/>
                  </a:lnTo>
                  <a:lnTo>
                    <a:pt x="6075680" y="87376"/>
                  </a:lnTo>
                  <a:lnTo>
                    <a:pt x="6075680" y="83312"/>
                  </a:lnTo>
                  <a:lnTo>
                    <a:pt x="6073648" y="83312"/>
                  </a:lnTo>
                  <a:lnTo>
                    <a:pt x="6073648" y="79248"/>
                  </a:lnTo>
                  <a:lnTo>
                    <a:pt x="6071616" y="79248"/>
                  </a:lnTo>
                  <a:lnTo>
                    <a:pt x="6071616" y="75184"/>
                  </a:lnTo>
                  <a:lnTo>
                    <a:pt x="6069584" y="73152"/>
                  </a:lnTo>
                  <a:lnTo>
                    <a:pt x="6067552" y="73152"/>
                  </a:lnTo>
                  <a:lnTo>
                    <a:pt x="6067552" y="69088"/>
                  </a:lnTo>
                  <a:lnTo>
                    <a:pt x="6065520" y="69088"/>
                  </a:lnTo>
                  <a:lnTo>
                    <a:pt x="6065520" y="65024"/>
                  </a:lnTo>
                  <a:lnTo>
                    <a:pt x="6063488" y="62992"/>
                  </a:lnTo>
                  <a:lnTo>
                    <a:pt x="6061456" y="62992"/>
                  </a:lnTo>
                  <a:lnTo>
                    <a:pt x="6061456" y="58928"/>
                  </a:lnTo>
                  <a:lnTo>
                    <a:pt x="6055360" y="52832"/>
                  </a:lnTo>
                  <a:lnTo>
                    <a:pt x="6053328" y="52832"/>
                  </a:lnTo>
                  <a:lnTo>
                    <a:pt x="6053328" y="48768"/>
                  </a:lnTo>
                  <a:lnTo>
                    <a:pt x="6041136" y="36576"/>
                  </a:lnTo>
                  <a:lnTo>
                    <a:pt x="6037072" y="34544"/>
                  </a:lnTo>
                  <a:lnTo>
                    <a:pt x="6030976" y="28448"/>
                  </a:lnTo>
                  <a:lnTo>
                    <a:pt x="6026912" y="26416"/>
                  </a:lnTo>
                  <a:lnTo>
                    <a:pt x="6022848" y="22352"/>
                  </a:lnTo>
                  <a:lnTo>
                    <a:pt x="6014720" y="18288"/>
                  </a:lnTo>
                  <a:lnTo>
                    <a:pt x="6012688" y="16256"/>
                  </a:lnTo>
                  <a:lnTo>
                    <a:pt x="6004560" y="12192"/>
                  </a:lnTo>
                  <a:lnTo>
                    <a:pt x="5998464" y="10160"/>
                  </a:lnTo>
                  <a:lnTo>
                    <a:pt x="5994400" y="8128"/>
                  </a:lnTo>
                  <a:lnTo>
                    <a:pt x="5982208" y="4064"/>
                  </a:lnTo>
                  <a:lnTo>
                    <a:pt x="5974080" y="2032"/>
                  </a:lnTo>
                  <a:lnTo>
                    <a:pt x="596392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</p:grpSp>
      <p:sp>
        <p:nvSpPr>
          <p:cNvPr id="23" name="TextBox 23"/>
          <p:cNvSpPr txBox="1"/>
          <p:nvPr/>
        </p:nvSpPr>
        <p:spPr>
          <a:xfrm>
            <a:off x="10451744" y="6523530"/>
            <a:ext cx="66494" cy="155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6"/>
              </a:lnSpc>
            </a:pPr>
            <a:r>
              <a:rPr lang="en-US" sz="876" spc="-12">
                <a:solidFill>
                  <a:srgbClr val="898989"/>
                </a:solidFill>
                <a:latin typeface="IBM Plex Sans"/>
                <a:ea typeface="IBM Plex Sans"/>
                <a:cs typeface="IBM Plex Sans"/>
                <a:sym typeface="IBM Plex Sans"/>
              </a:rPr>
              <a:t>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69036" y="1774107"/>
            <a:ext cx="9630664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ru-RU" spc="-23" dirty="0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Общая тенденция отрасли: </a:t>
            </a:r>
            <a:r>
              <a:rPr lang="ru-RU" spc="-23" dirty="0" err="1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Экологичность</a:t>
            </a:r>
            <a:r>
              <a:rPr lang="ru-RU" spc="-23" dirty="0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, интеллектуальность и высокая эффективность</a:t>
            </a:r>
            <a:endParaRPr lang="en-US" spc="-23" dirty="0">
              <a:solidFill>
                <a:srgbClr val="0070C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81712" y="5892895"/>
            <a:ext cx="4293587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78"/>
              </a:lnSpc>
            </a:pPr>
            <a:r>
              <a:rPr lang="ru-RU" sz="1055" spc="-15" dirty="0">
                <a:solidFill>
                  <a:srgbClr val="343A40"/>
                </a:solidFill>
                <a:latin typeface="Montserrat"/>
                <a:ea typeface="Montserrat"/>
                <a:cs typeface="Montserrat"/>
                <a:sym typeface="Montserrat"/>
              </a:rPr>
              <a:t>Сегменты рынка демонстрируют большой потенциал</a:t>
            </a:r>
          </a:p>
          <a:p>
            <a:pPr>
              <a:lnSpc>
                <a:spcPts val="1478"/>
              </a:lnSpc>
            </a:pPr>
            <a:r>
              <a:rPr lang="ru-RU" sz="1055" spc="4" dirty="0">
                <a:solidFill>
                  <a:srgbClr val="6C757D"/>
                </a:solidFill>
                <a:latin typeface="Open Sans"/>
                <a:ea typeface="Open Sans"/>
                <a:cs typeface="Open Sans"/>
                <a:sym typeface="Open Sans"/>
              </a:rPr>
              <a:t>Новыми движущими силами роста становятся такие востребованные отрасли, как центры обработки данных, железнодорожный транспорт и новые энергетические предприятия.</a:t>
            </a:r>
            <a:endParaRPr lang="en-US" sz="1055" spc="4" dirty="0">
              <a:solidFill>
                <a:srgbClr val="6C75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231900" y="3321050"/>
            <a:ext cx="4175731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3"/>
              </a:lnSpc>
            </a:pPr>
            <a:r>
              <a:rPr lang="ru-RU" sz="1055" spc="-15" dirty="0">
                <a:solidFill>
                  <a:srgbClr val="343A40"/>
                </a:solidFill>
                <a:latin typeface="Montserrat"/>
                <a:ea typeface="Montserrat"/>
                <a:cs typeface="Montserrat"/>
                <a:sym typeface="Montserrat"/>
              </a:rPr>
              <a:t>Глубокая интеграция цифровых технологий и интеллекта</a:t>
            </a:r>
            <a:endParaRPr lang="en-US" sz="1055" spc="-15" dirty="0">
              <a:solidFill>
                <a:srgbClr val="343A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517742" y="3632959"/>
            <a:ext cx="30642" cy="17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3"/>
              </a:lnSpc>
            </a:pPr>
            <a:r>
              <a:rPr lang="en-US" sz="1055" spc="4">
                <a:solidFill>
                  <a:srgbClr val="6C757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81713" y="2330450"/>
            <a:ext cx="3450088" cy="16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2"/>
              </a:lnSpc>
            </a:pPr>
            <a:r>
              <a:rPr lang="ru-RU" sz="1055" spc="-15" dirty="0">
                <a:solidFill>
                  <a:srgbClr val="343A40"/>
                </a:solidFill>
                <a:latin typeface="Montserrat"/>
                <a:ea typeface="Montserrat"/>
                <a:cs typeface="Montserrat"/>
                <a:sym typeface="Montserrat"/>
              </a:rPr>
              <a:t>Политика "Двойного использования углерода"</a:t>
            </a:r>
            <a:endParaRPr lang="en-US" sz="1055" spc="-15" dirty="0">
              <a:solidFill>
                <a:srgbClr val="343A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761830" y="2583399"/>
            <a:ext cx="30642" cy="16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2"/>
              </a:lnSpc>
            </a:pPr>
            <a:r>
              <a:rPr lang="en-US" sz="1055" spc="4">
                <a:solidFill>
                  <a:srgbClr val="6C757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81713" y="4741714"/>
            <a:ext cx="4125918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04"/>
              </a:lnSpc>
            </a:pPr>
            <a:r>
              <a:rPr lang="ru-RU" sz="1055" spc="-15" dirty="0">
                <a:solidFill>
                  <a:srgbClr val="343A40"/>
                </a:solidFill>
                <a:latin typeface="Montserrat"/>
                <a:ea typeface="Montserrat"/>
                <a:cs typeface="Montserrat"/>
                <a:sym typeface="Montserrat"/>
              </a:rPr>
              <a:t>Рыночная конкуренция становится все более жесткой</a:t>
            </a:r>
            <a:endParaRPr lang="en-US" sz="1055" spc="-15" dirty="0">
              <a:solidFill>
                <a:srgbClr val="343A4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066268" y="5099387"/>
            <a:ext cx="30642" cy="17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4"/>
              </a:lnSpc>
            </a:pPr>
            <a:r>
              <a:rPr lang="en-US" sz="1055" spc="4">
                <a:solidFill>
                  <a:srgbClr val="6C757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81712" y="4938712"/>
            <a:ext cx="3988787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79"/>
              </a:lnSpc>
            </a:pPr>
            <a:r>
              <a:rPr lang="ru-RU" sz="1055" spc="4" dirty="0">
                <a:solidFill>
                  <a:srgbClr val="6C757D"/>
                </a:solidFill>
                <a:latin typeface="Open Sans"/>
                <a:ea typeface="Open Sans"/>
                <a:cs typeface="Open Sans"/>
                <a:sym typeface="Open Sans"/>
              </a:rPr>
              <a:t>Конкуренция вышла за рамки простого ценообразования и превратилась во всеобъемлющее соревнование технологий, услуг и возможностей интегрированных решений.</a:t>
            </a:r>
            <a:endParaRPr lang="en-US" sz="1055" spc="4" dirty="0">
              <a:solidFill>
                <a:srgbClr val="6C75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281713" y="3549650"/>
            <a:ext cx="3874970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79"/>
              </a:lnSpc>
            </a:pPr>
            <a:r>
              <a:rPr lang="ru-RU" sz="1055" spc="4" dirty="0">
                <a:solidFill>
                  <a:srgbClr val="6C757D"/>
                </a:solidFill>
                <a:latin typeface="Open Sans"/>
                <a:ea typeface="Open Sans"/>
                <a:cs typeface="Open Sans"/>
                <a:sym typeface="Open Sans"/>
              </a:rPr>
              <a:t>В настоящее время осуществляется переход от термостатов к "умным источникам энергии", </a:t>
            </a:r>
          </a:p>
          <a:p>
            <a:pPr>
              <a:lnSpc>
                <a:spcPts val="1579"/>
              </a:lnSpc>
            </a:pPr>
            <a:r>
              <a:rPr lang="ru-RU" sz="1055" spc="4" dirty="0">
                <a:solidFill>
                  <a:srgbClr val="6C757D"/>
                </a:solidFill>
                <a:latin typeface="Open Sans"/>
                <a:ea typeface="Open Sans"/>
                <a:cs typeface="Open Sans"/>
                <a:sym typeface="Open Sans"/>
              </a:rPr>
              <a:t>при этом автоматизация зданий и управление энергопотреблением становятся стандартными конфигурациями.</a:t>
            </a:r>
            <a:endParaRPr lang="en-US" sz="1055" spc="4" dirty="0">
              <a:solidFill>
                <a:srgbClr val="6C75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281713" y="2516663"/>
            <a:ext cx="387497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9"/>
              </a:lnSpc>
            </a:pPr>
            <a:r>
              <a:rPr lang="ru-RU" sz="1055" spc="4" dirty="0">
                <a:solidFill>
                  <a:srgbClr val="6C757D"/>
                </a:solidFill>
                <a:latin typeface="Open Sans"/>
                <a:ea typeface="Open Sans"/>
                <a:cs typeface="Open Sans"/>
                <a:sym typeface="Open Sans"/>
              </a:rPr>
              <a:t>Политика подталкивает отрасль к </a:t>
            </a:r>
            <a:r>
              <a:rPr lang="ru-RU" sz="1055" spc="4" dirty="0" err="1">
                <a:solidFill>
                  <a:srgbClr val="6C757D"/>
                </a:solidFill>
                <a:latin typeface="Open Sans"/>
                <a:ea typeface="Open Sans"/>
                <a:cs typeface="Open Sans"/>
                <a:sym typeface="Open Sans"/>
              </a:rPr>
              <a:t>низкоуглеродным</a:t>
            </a:r>
            <a:r>
              <a:rPr lang="ru-RU" sz="1055" spc="4" dirty="0">
                <a:solidFill>
                  <a:srgbClr val="6C757D"/>
                </a:solidFill>
                <a:latin typeface="Open Sans"/>
                <a:ea typeface="Open Sans"/>
                <a:cs typeface="Open Sans"/>
                <a:sym typeface="Open Sans"/>
              </a:rPr>
              <a:t> преобразованиям, стимулируя устойчивый рост спроса на энергосберегающую продукцию.</a:t>
            </a:r>
            <a:endParaRPr lang="en-US" sz="1055" spc="4" dirty="0">
              <a:solidFill>
                <a:srgbClr val="6C75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030005" y="991705"/>
            <a:ext cx="5840695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43"/>
              </a:lnSpc>
            </a:pPr>
            <a:r>
              <a:rPr lang="ru-RU" sz="2459" spc="-31" dirty="0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Индустрия ОВКВ и тенденции развития</a:t>
            </a:r>
            <a:endParaRPr lang="en-US" sz="2459" spc="-31" dirty="0">
              <a:solidFill>
                <a:srgbClr val="0070C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72668"/>
            <a:ext cx="10692384" cy="6013704"/>
            <a:chOff x="0" y="0"/>
            <a:chExt cx="10692384" cy="6013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2383" cy="6013704"/>
            </a:xfrm>
            <a:custGeom>
              <a:avLst/>
              <a:gdLst/>
              <a:ahLst/>
              <a:cxnLst/>
              <a:rect l="l" t="t" r="r" b="b"/>
              <a:pathLst>
                <a:path w="10692383" h="6013704">
                  <a:moveTo>
                    <a:pt x="0" y="0"/>
                  </a:moveTo>
                  <a:lnTo>
                    <a:pt x="10692383" y="0"/>
                  </a:lnTo>
                  <a:lnTo>
                    <a:pt x="10692383" y="6013704"/>
                  </a:lnTo>
                  <a:lnTo>
                    <a:pt x="0" y="601370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772668"/>
            <a:ext cx="10692384" cy="6013704"/>
            <a:chOff x="0" y="0"/>
            <a:chExt cx="14256512" cy="80182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256513" cy="8018272"/>
            </a:xfrm>
            <a:custGeom>
              <a:avLst/>
              <a:gdLst/>
              <a:ahLst/>
              <a:cxnLst/>
              <a:rect l="l" t="t" r="r" b="b"/>
              <a:pathLst>
                <a:path w="14256513" h="8018272">
                  <a:moveTo>
                    <a:pt x="0" y="0"/>
                  </a:moveTo>
                  <a:lnTo>
                    <a:pt x="14256513" y="0"/>
                  </a:lnTo>
                  <a:lnTo>
                    <a:pt x="14256513" y="8018272"/>
                  </a:lnTo>
                  <a:lnTo>
                    <a:pt x="0" y="8018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484632" y="2752343"/>
            <a:ext cx="5395466" cy="1072055"/>
          </a:xfrm>
          <a:custGeom>
            <a:avLst/>
            <a:gdLst/>
            <a:ahLst/>
            <a:cxnLst/>
            <a:rect l="l" t="t" r="r" b="b"/>
            <a:pathLst>
              <a:path w="4567428" h="947928">
                <a:moveTo>
                  <a:pt x="0" y="0"/>
                </a:moveTo>
                <a:lnTo>
                  <a:pt x="4567428" y="0"/>
                </a:lnTo>
                <a:lnTo>
                  <a:pt x="4567428" y="947928"/>
                </a:lnTo>
                <a:lnTo>
                  <a:pt x="0" y="9479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54073" y="885949"/>
            <a:ext cx="602485" cy="602485"/>
          </a:xfrm>
          <a:custGeom>
            <a:avLst/>
            <a:gdLst/>
            <a:ahLst/>
            <a:cxnLst/>
            <a:rect l="l" t="t" r="r" b="b"/>
            <a:pathLst>
              <a:path w="602485" h="602485">
                <a:moveTo>
                  <a:pt x="0" y="0"/>
                </a:moveTo>
                <a:lnTo>
                  <a:pt x="602485" y="0"/>
                </a:lnTo>
                <a:lnTo>
                  <a:pt x="602485" y="602485"/>
                </a:lnTo>
                <a:lnTo>
                  <a:pt x="0" y="6024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649224" y="3107690"/>
            <a:ext cx="365760" cy="365760"/>
            <a:chOff x="0" y="0"/>
            <a:chExt cx="487680" cy="4876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7680" cy="487680"/>
            </a:xfrm>
            <a:custGeom>
              <a:avLst/>
              <a:gdLst/>
              <a:ahLst/>
              <a:cxnLst/>
              <a:rect l="l" t="t" r="r" b="b"/>
              <a:pathLst>
                <a:path w="487680" h="487680">
                  <a:moveTo>
                    <a:pt x="0" y="0"/>
                  </a:moveTo>
                  <a:lnTo>
                    <a:pt x="487680" y="0"/>
                  </a:lnTo>
                  <a:lnTo>
                    <a:pt x="487680" y="487680"/>
                  </a:lnTo>
                  <a:lnTo>
                    <a:pt x="0" y="487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484631" y="4006850"/>
            <a:ext cx="5395467" cy="1348184"/>
          </a:xfrm>
          <a:custGeom>
            <a:avLst/>
            <a:gdLst/>
            <a:ahLst/>
            <a:cxnLst/>
            <a:rect l="l" t="t" r="r" b="b"/>
            <a:pathLst>
              <a:path w="4567428" h="1158240">
                <a:moveTo>
                  <a:pt x="0" y="0"/>
                </a:moveTo>
                <a:lnTo>
                  <a:pt x="4567428" y="0"/>
                </a:lnTo>
                <a:lnTo>
                  <a:pt x="4567428" y="1158240"/>
                </a:lnTo>
                <a:lnTo>
                  <a:pt x="0" y="11582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84632" y="5451602"/>
            <a:ext cx="5395466" cy="1374648"/>
          </a:xfrm>
          <a:custGeom>
            <a:avLst/>
            <a:gdLst/>
            <a:ahLst/>
            <a:cxnLst/>
            <a:rect l="l" t="t" r="r" b="b"/>
            <a:pathLst>
              <a:path w="4567428" h="1374648">
                <a:moveTo>
                  <a:pt x="0" y="0"/>
                </a:moveTo>
                <a:lnTo>
                  <a:pt x="4567428" y="0"/>
                </a:lnTo>
                <a:lnTo>
                  <a:pt x="4567428" y="1374648"/>
                </a:lnTo>
                <a:lnTo>
                  <a:pt x="0" y="13746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649224" y="4479290"/>
            <a:ext cx="365760" cy="365760"/>
            <a:chOff x="0" y="0"/>
            <a:chExt cx="487680" cy="4876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7680" cy="487680"/>
            </a:xfrm>
            <a:custGeom>
              <a:avLst/>
              <a:gdLst/>
              <a:ahLst/>
              <a:cxnLst/>
              <a:rect l="l" t="t" r="r" b="b"/>
              <a:pathLst>
                <a:path w="487680" h="487680">
                  <a:moveTo>
                    <a:pt x="0" y="0"/>
                  </a:moveTo>
                  <a:lnTo>
                    <a:pt x="487680" y="0"/>
                  </a:lnTo>
                  <a:lnTo>
                    <a:pt x="487680" y="487680"/>
                  </a:lnTo>
                  <a:lnTo>
                    <a:pt x="0" y="487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649224" y="5927090"/>
            <a:ext cx="365760" cy="365760"/>
            <a:chOff x="0" y="0"/>
            <a:chExt cx="487680" cy="4876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7680" cy="487680"/>
            </a:xfrm>
            <a:custGeom>
              <a:avLst/>
              <a:gdLst/>
              <a:ahLst/>
              <a:cxnLst/>
              <a:rect l="l" t="t" r="r" b="b"/>
              <a:pathLst>
                <a:path w="487680" h="487680">
                  <a:moveTo>
                    <a:pt x="0" y="0"/>
                  </a:moveTo>
                  <a:lnTo>
                    <a:pt x="487680" y="0"/>
                  </a:lnTo>
                  <a:lnTo>
                    <a:pt x="487680" y="487680"/>
                  </a:lnTo>
                  <a:lnTo>
                    <a:pt x="0" y="487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6083808" y="3092450"/>
            <a:ext cx="3911092" cy="3522958"/>
            <a:chOff x="0" y="0"/>
            <a:chExt cx="4641088" cy="428345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641088" cy="4283456"/>
            </a:xfrm>
            <a:custGeom>
              <a:avLst/>
              <a:gdLst/>
              <a:ahLst/>
              <a:cxnLst/>
              <a:rect l="l" t="t" r="r" b="b"/>
              <a:pathLst>
                <a:path w="4641088" h="4283456">
                  <a:moveTo>
                    <a:pt x="0" y="0"/>
                  </a:moveTo>
                  <a:lnTo>
                    <a:pt x="4641088" y="0"/>
                  </a:lnTo>
                  <a:lnTo>
                    <a:pt x="4641088" y="4283456"/>
                  </a:lnTo>
                  <a:lnTo>
                    <a:pt x="0" y="4283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10451744" y="6523530"/>
            <a:ext cx="66494" cy="155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6"/>
              </a:lnSpc>
            </a:pPr>
            <a:r>
              <a:rPr lang="en-US" sz="876" spc="-12">
                <a:solidFill>
                  <a:srgbClr val="898989"/>
                </a:solidFill>
                <a:latin typeface="IBM Plex Sans"/>
                <a:ea typeface="IBM Plex Sans"/>
                <a:cs typeface="IBM Plex Sans"/>
                <a:sym typeface="IBM Plex Sans"/>
              </a:rPr>
              <a:t>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98832" y="2747181"/>
            <a:ext cx="470506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5"/>
              </a:lnSpc>
            </a:pPr>
            <a:r>
              <a:rPr lang="ru-RU" sz="1404" spc="35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Высокая эффективность</a:t>
            </a:r>
            <a:endParaRPr lang="en-US" sz="1404" spc="35" dirty="0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ts val="1572"/>
              </a:lnSpc>
            </a:pPr>
            <a:r>
              <a:rPr lang="ru-RU" sz="1056" spc="-14" dirty="0">
                <a:solidFill>
                  <a:srgbClr val="7F7F7F"/>
                </a:solidFill>
                <a:latin typeface="IBM Plex Sans"/>
                <a:ea typeface="IBM Plex Sans"/>
                <a:cs typeface="IBM Plex Sans"/>
                <a:sym typeface="IBM Plex Sans"/>
              </a:rPr>
              <a:t>Внедрение маломощных устройств, таких как IGBT-транзисторы </a:t>
            </a:r>
          </a:p>
          <a:p>
            <a:pPr>
              <a:lnSpc>
                <a:spcPts val="1572"/>
              </a:lnSpc>
            </a:pPr>
            <a:r>
              <a:rPr lang="ru-RU" sz="1056" spc="-14" dirty="0">
                <a:solidFill>
                  <a:srgbClr val="7F7F7F"/>
                </a:solidFill>
                <a:latin typeface="IBM Plex Sans"/>
                <a:ea typeface="IBM Plex Sans"/>
                <a:cs typeface="IBM Plex Sans"/>
                <a:sym typeface="IBM Plex Sans"/>
              </a:rPr>
              <a:t>7-го поколения и карбид кремния (</a:t>
            </a:r>
            <a:r>
              <a:rPr lang="ru-RU" sz="1056" spc="-14" dirty="0" err="1">
                <a:solidFill>
                  <a:srgbClr val="7F7F7F"/>
                </a:solidFill>
                <a:latin typeface="IBM Plex Sans"/>
                <a:ea typeface="IBM Plex Sans"/>
                <a:cs typeface="IBM Plex Sans"/>
                <a:sym typeface="IBM Plex Sans"/>
              </a:rPr>
              <a:t>SiC</a:t>
            </a:r>
            <a:r>
              <a:rPr lang="ru-RU" sz="1056" spc="-14" dirty="0">
                <a:solidFill>
                  <a:srgbClr val="7F7F7F"/>
                </a:solidFill>
                <a:latin typeface="IBM Plex Sans"/>
                <a:ea typeface="IBM Plex Sans"/>
                <a:cs typeface="IBM Plex Sans"/>
                <a:sym typeface="IBM Plex Sans"/>
              </a:rPr>
              <a:t>), наряду с популяризацией высокоэффективных двигателей IE4/IE5, постоянно повышает </a:t>
            </a:r>
            <a:r>
              <a:rPr lang="ru-RU" sz="1056" spc="-14" dirty="0" err="1">
                <a:solidFill>
                  <a:srgbClr val="7F7F7F"/>
                </a:solidFill>
                <a:latin typeface="IBM Plex Sans"/>
                <a:ea typeface="IBM Plex Sans"/>
                <a:cs typeface="IBM Plex Sans"/>
                <a:sym typeface="IBM Plex Sans"/>
              </a:rPr>
              <a:t>энергоэффективность</a:t>
            </a:r>
            <a:r>
              <a:rPr lang="ru-RU" sz="1056" spc="-14" dirty="0">
                <a:solidFill>
                  <a:srgbClr val="7F7F7F"/>
                </a:solidFill>
                <a:latin typeface="IBM Plex Sans"/>
                <a:ea typeface="IBM Plex Sans"/>
                <a:cs typeface="IBM Plex Sans"/>
                <a:sym typeface="IBM Plex Sans"/>
              </a:rPr>
              <a:t> систем кондиционирования воздуха.</a:t>
            </a:r>
            <a:endParaRPr lang="en-US" sz="1056" spc="-14" dirty="0">
              <a:solidFill>
                <a:srgbClr val="7F7F7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955816" y="2913955"/>
            <a:ext cx="40357" cy="193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78"/>
              </a:lnSpc>
            </a:pPr>
            <a:r>
              <a:rPr lang="en-US" sz="1056" spc="-14">
                <a:solidFill>
                  <a:srgbClr val="7F7F7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55747" y="4162327"/>
            <a:ext cx="40357" cy="193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78"/>
              </a:lnSpc>
            </a:pPr>
            <a:r>
              <a:rPr lang="en-US" sz="1056" spc="-14">
                <a:solidFill>
                  <a:srgbClr val="7F7F7F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98737" y="5502970"/>
            <a:ext cx="2190563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5"/>
              </a:lnSpc>
            </a:pPr>
            <a:r>
              <a:rPr lang="ru-RU" sz="1404" spc="-21" dirty="0">
                <a:solidFill>
                  <a:srgbClr val="FD7E14"/>
                </a:solidFill>
                <a:latin typeface="Montserrat"/>
                <a:ea typeface="Montserrat"/>
                <a:cs typeface="Montserrat"/>
                <a:sym typeface="Montserrat"/>
              </a:rPr>
              <a:t>Приложения для ИИ</a:t>
            </a:r>
            <a:endParaRPr lang="en-US" sz="1404" spc="-21" dirty="0">
              <a:solidFill>
                <a:srgbClr val="FD7E1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85783" y="5821696"/>
            <a:ext cx="30642" cy="17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78"/>
              </a:lnSpc>
            </a:pPr>
            <a:r>
              <a:rPr lang="en-US" sz="1055" spc="4">
                <a:solidFill>
                  <a:srgbClr val="6C757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98775" y="5759450"/>
            <a:ext cx="4781323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81"/>
              </a:lnSpc>
            </a:pPr>
            <a:r>
              <a:rPr lang="ru-RU" sz="1055" spc="4" dirty="0">
                <a:solidFill>
                  <a:srgbClr val="6C757D"/>
                </a:solidFill>
                <a:latin typeface="Open Sans"/>
                <a:ea typeface="Open Sans"/>
                <a:cs typeface="Open Sans"/>
                <a:sym typeface="Open Sans"/>
              </a:rPr>
              <a:t>С развитием вычислительных мощностей и широким внедрением искусственного интеллекта, он заменит ручные операции по автоматической и точной настройке вентиляции и отопления зданий   в зависимости от погодных условий и характера человеческой деятельности.</a:t>
            </a:r>
            <a:endParaRPr lang="en-US" sz="1055" spc="4" dirty="0">
              <a:solidFill>
                <a:srgbClr val="6C75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69862" y="1873250"/>
            <a:ext cx="7367638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158"/>
              </a:lnSpc>
            </a:pPr>
            <a:r>
              <a:rPr lang="ru-RU" sz="2100" spc="-21" dirty="0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Технологические тренды: Высокая эффективность, умные здания и приложения с искусственным интеллектом</a:t>
            </a:r>
            <a:endParaRPr lang="en-US" sz="2100" spc="-21" dirty="0">
              <a:solidFill>
                <a:srgbClr val="0070C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30005" y="991705"/>
            <a:ext cx="5993095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43"/>
              </a:lnSpc>
            </a:pPr>
            <a:r>
              <a:rPr lang="ru-RU" sz="2459" spc="-31" dirty="0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Индустрия ОВКВ и тенденции развития</a:t>
            </a:r>
            <a:endParaRPr lang="en-US" sz="2459" spc="-31" dirty="0">
              <a:solidFill>
                <a:srgbClr val="0070C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1048554" y="4072632"/>
            <a:ext cx="4831545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5"/>
              </a:lnSpc>
            </a:pPr>
            <a:r>
              <a:rPr lang="ru-RU" sz="1404" spc="35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Умные здания</a:t>
            </a:r>
            <a:endParaRPr lang="en-US" sz="1404" spc="35" dirty="0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ts val="1581"/>
              </a:lnSpc>
            </a:pPr>
            <a:r>
              <a:rPr lang="ru-RU" sz="1056" spc="-14" dirty="0">
                <a:solidFill>
                  <a:srgbClr val="7F7F7F"/>
                </a:solidFill>
                <a:latin typeface="IBM Plex Sans"/>
                <a:ea typeface="IBM Plex Sans"/>
                <a:cs typeface="IBM Plex Sans"/>
                <a:sym typeface="IBM Plex Sans"/>
              </a:rPr>
              <a:t>По мере того как в современные здания интегрируется все больше энергетического оборудования, такого как зарядные устройства для электромобилей, фотоэлектрические системы и системы хранения энергии, ключевым трендом становится унифицированное управление энергопотреблением и планирование.</a:t>
            </a:r>
            <a:endParaRPr lang="en-US" sz="1056" spc="-14" dirty="0">
              <a:solidFill>
                <a:srgbClr val="7F7F7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72668"/>
            <a:ext cx="10692384" cy="6013704"/>
            <a:chOff x="0" y="0"/>
            <a:chExt cx="10692384" cy="6013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2383" cy="6013704"/>
            </a:xfrm>
            <a:custGeom>
              <a:avLst/>
              <a:gdLst/>
              <a:ahLst/>
              <a:cxnLst/>
              <a:rect l="l" t="t" r="r" b="b"/>
              <a:pathLst>
                <a:path w="10692383" h="6013704">
                  <a:moveTo>
                    <a:pt x="0" y="0"/>
                  </a:moveTo>
                  <a:lnTo>
                    <a:pt x="10692383" y="0"/>
                  </a:lnTo>
                  <a:lnTo>
                    <a:pt x="10692383" y="6013704"/>
                  </a:lnTo>
                  <a:lnTo>
                    <a:pt x="0" y="601370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772668"/>
            <a:ext cx="10692384" cy="6013704"/>
            <a:chOff x="0" y="0"/>
            <a:chExt cx="14256512" cy="80182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256513" cy="8018272"/>
            </a:xfrm>
            <a:custGeom>
              <a:avLst/>
              <a:gdLst/>
              <a:ahLst/>
              <a:cxnLst/>
              <a:rect l="l" t="t" r="r" b="b"/>
              <a:pathLst>
                <a:path w="14256513" h="8018272">
                  <a:moveTo>
                    <a:pt x="0" y="0"/>
                  </a:moveTo>
                  <a:lnTo>
                    <a:pt x="14256513" y="0"/>
                  </a:lnTo>
                  <a:lnTo>
                    <a:pt x="14256513" y="8018272"/>
                  </a:lnTo>
                  <a:lnTo>
                    <a:pt x="0" y="8018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354073" y="885949"/>
            <a:ext cx="602485" cy="602485"/>
          </a:xfrm>
          <a:custGeom>
            <a:avLst/>
            <a:gdLst/>
            <a:ahLst/>
            <a:cxnLst/>
            <a:rect l="l" t="t" r="r" b="b"/>
            <a:pathLst>
              <a:path w="602485" h="602485">
                <a:moveTo>
                  <a:pt x="0" y="0"/>
                </a:moveTo>
                <a:lnTo>
                  <a:pt x="602485" y="0"/>
                </a:lnTo>
                <a:lnTo>
                  <a:pt x="602485" y="602485"/>
                </a:lnTo>
                <a:lnTo>
                  <a:pt x="0" y="6024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56844" y="1798431"/>
            <a:ext cx="4588764" cy="2367026"/>
            <a:chOff x="0" y="0"/>
            <a:chExt cx="6118352" cy="269849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118352" cy="2698496"/>
            </a:xfrm>
            <a:custGeom>
              <a:avLst/>
              <a:gdLst/>
              <a:ahLst/>
              <a:cxnLst/>
              <a:rect l="l" t="t" r="r" b="b"/>
              <a:pathLst>
                <a:path w="6118352" h="2698496">
                  <a:moveTo>
                    <a:pt x="0" y="0"/>
                  </a:moveTo>
                  <a:lnTo>
                    <a:pt x="6118352" y="0"/>
                  </a:lnTo>
                  <a:lnTo>
                    <a:pt x="6118352" y="2698496"/>
                  </a:lnTo>
                  <a:lnTo>
                    <a:pt x="0" y="2698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6676" y="1976739"/>
            <a:ext cx="1559052" cy="1670304"/>
            <a:chOff x="0" y="0"/>
            <a:chExt cx="2078736" cy="222707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78736" cy="2227072"/>
            </a:xfrm>
            <a:custGeom>
              <a:avLst/>
              <a:gdLst/>
              <a:ahLst/>
              <a:cxnLst/>
              <a:rect l="l" t="t" r="r" b="b"/>
              <a:pathLst>
                <a:path w="2078736" h="2227072">
                  <a:moveTo>
                    <a:pt x="128016" y="0"/>
                  </a:moveTo>
                  <a:lnTo>
                    <a:pt x="115824" y="2032"/>
                  </a:lnTo>
                  <a:lnTo>
                    <a:pt x="107696" y="4064"/>
                  </a:lnTo>
                  <a:lnTo>
                    <a:pt x="89408" y="10160"/>
                  </a:lnTo>
                  <a:lnTo>
                    <a:pt x="73152" y="18288"/>
                  </a:lnTo>
                  <a:lnTo>
                    <a:pt x="71120" y="20320"/>
                  </a:lnTo>
                  <a:lnTo>
                    <a:pt x="67056" y="22352"/>
                  </a:lnTo>
                  <a:lnTo>
                    <a:pt x="65024" y="24384"/>
                  </a:lnTo>
                  <a:lnTo>
                    <a:pt x="60960" y="26416"/>
                  </a:lnTo>
                  <a:lnTo>
                    <a:pt x="56896" y="30480"/>
                  </a:lnTo>
                  <a:lnTo>
                    <a:pt x="52832" y="32512"/>
                  </a:lnTo>
                  <a:lnTo>
                    <a:pt x="30480" y="54864"/>
                  </a:lnTo>
                  <a:lnTo>
                    <a:pt x="28448" y="58928"/>
                  </a:lnTo>
                  <a:lnTo>
                    <a:pt x="24384" y="62992"/>
                  </a:lnTo>
                  <a:lnTo>
                    <a:pt x="20320" y="71120"/>
                  </a:lnTo>
                  <a:lnTo>
                    <a:pt x="18288" y="73152"/>
                  </a:lnTo>
                  <a:lnTo>
                    <a:pt x="10160" y="89408"/>
                  </a:lnTo>
                  <a:lnTo>
                    <a:pt x="4064" y="107696"/>
                  </a:lnTo>
                  <a:lnTo>
                    <a:pt x="2032" y="115824"/>
                  </a:lnTo>
                  <a:lnTo>
                    <a:pt x="0" y="125984"/>
                  </a:lnTo>
                  <a:lnTo>
                    <a:pt x="0" y="2101088"/>
                  </a:lnTo>
                  <a:lnTo>
                    <a:pt x="2032" y="2101088"/>
                  </a:lnTo>
                  <a:lnTo>
                    <a:pt x="2032" y="2111248"/>
                  </a:lnTo>
                  <a:lnTo>
                    <a:pt x="4064" y="2111248"/>
                  </a:lnTo>
                  <a:lnTo>
                    <a:pt x="4064" y="2119376"/>
                  </a:lnTo>
                  <a:lnTo>
                    <a:pt x="6096" y="2119376"/>
                  </a:lnTo>
                  <a:lnTo>
                    <a:pt x="6096" y="2125472"/>
                  </a:lnTo>
                  <a:lnTo>
                    <a:pt x="8128" y="2125472"/>
                  </a:lnTo>
                  <a:lnTo>
                    <a:pt x="8128" y="2131568"/>
                  </a:lnTo>
                  <a:lnTo>
                    <a:pt x="10160" y="2131568"/>
                  </a:lnTo>
                  <a:lnTo>
                    <a:pt x="10160" y="2137664"/>
                  </a:lnTo>
                  <a:lnTo>
                    <a:pt x="12192" y="2137664"/>
                  </a:lnTo>
                  <a:lnTo>
                    <a:pt x="12192" y="2141728"/>
                  </a:lnTo>
                  <a:lnTo>
                    <a:pt x="14224" y="2141728"/>
                  </a:lnTo>
                  <a:lnTo>
                    <a:pt x="14224" y="2145792"/>
                  </a:lnTo>
                  <a:lnTo>
                    <a:pt x="16256" y="2145792"/>
                  </a:lnTo>
                  <a:lnTo>
                    <a:pt x="16256" y="2149856"/>
                  </a:lnTo>
                  <a:lnTo>
                    <a:pt x="18288" y="2149856"/>
                  </a:lnTo>
                  <a:lnTo>
                    <a:pt x="20320" y="2151888"/>
                  </a:lnTo>
                  <a:lnTo>
                    <a:pt x="20320" y="2155952"/>
                  </a:lnTo>
                  <a:lnTo>
                    <a:pt x="22352" y="2155952"/>
                  </a:lnTo>
                  <a:lnTo>
                    <a:pt x="22352" y="2160016"/>
                  </a:lnTo>
                  <a:lnTo>
                    <a:pt x="24384" y="2160016"/>
                  </a:lnTo>
                  <a:lnTo>
                    <a:pt x="26416" y="2162048"/>
                  </a:lnTo>
                  <a:lnTo>
                    <a:pt x="26416" y="2166112"/>
                  </a:lnTo>
                  <a:lnTo>
                    <a:pt x="28448" y="2166112"/>
                  </a:lnTo>
                  <a:lnTo>
                    <a:pt x="32512" y="2170176"/>
                  </a:lnTo>
                  <a:lnTo>
                    <a:pt x="32512" y="2174240"/>
                  </a:lnTo>
                  <a:lnTo>
                    <a:pt x="34544" y="2174240"/>
                  </a:lnTo>
                  <a:lnTo>
                    <a:pt x="52832" y="2192528"/>
                  </a:lnTo>
                  <a:lnTo>
                    <a:pt x="56896" y="2194560"/>
                  </a:lnTo>
                  <a:lnTo>
                    <a:pt x="60960" y="2198624"/>
                  </a:lnTo>
                  <a:lnTo>
                    <a:pt x="65024" y="2200656"/>
                  </a:lnTo>
                  <a:lnTo>
                    <a:pt x="67056" y="2202688"/>
                  </a:lnTo>
                  <a:lnTo>
                    <a:pt x="91440" y="2214880"/>
                  </a:lnTo>
                  <a:lnTo>
                    <a:pt x="97536" y="2216912"/>
                  </a:lnTo>
                  <a:lnTo>
                    <a:pt x="101600" y="2218944"/>
                  </a:lnTo>
                  <a:lnTo>
                    <a:pt x="117856" y="2223008"/>
                  </a:lnTo>
                  <a:lnTo>
                    <a:pt x="130048" y="2225040"/>
                  </a:lnTo>
                  <a:lnTo>
                    <a:pt x="1946656" y="2227072"/>
                  </a:lnTo>
                  <a:lnTo>
                    <a:pt x="1946656" y="2225040"/>
                  </a:lnTo>
                  <a:lnTo>
                    <a:pt x="1958848" y="2223008"/>
                  </a:lnTo>
                  <a:lnTo>
                    <a:pt x="1975104" y="2218944"/>
                  </a:lnTo>
                  <a:lnTo>
                    <a:pt x="1981200" y="2216912"/>
                  </a:lnTo>
                  <a:lnTo>
                    <a:pt x="1985264" y="2214880"/>
                  </a:lnTo>
                  <a:lnTo>
                    <a:pt x="1991360" y="2212848"/>
                  </a:lnTo>
                  <a:lnTo>
                    <a:pt x="2003552" y="2206752"/>
                  </a:lnTo>
                  <a:lnTo>
                    <a:pt x="2005584" y="2204720"/>
                  </a:lnTo>
                  <a:lnTo>
                    <a:pt x="2009648" y="2202688"/>
                  </a:lnTo>
                  <a:lnTo>
                    <a:pt x="2011680" y="2200656"/>
                  </a:lnTo>
                  <a:lnTo>
                    <a:pt x="2015744" y="2198624"/>
                  </a:lnTo>
                  <a:lnTo>
                    <a:pt x="2017776" y="2196592"/>
                  </a:lnTo>
                  <a:lnTo>
                    <a:pt x="2021840" y="2194560"/>
                  </a:lnTo>
                  <a:lnTo>
                    <a:pt x="2046224" y="2170176"/>
                  </a:lnTo>
                  <a:lnTo>
                    <a:pt x="2048256" y="2166112"/>
                  </a:lnTo>
                  <a:lnTo>
                    <a:pt x="2050288" y="2164080"/>
                  </a:lnTo>
                  <a:lnTo>
                    <a:pt x="2052320" y="2160016"/>
                  </a:lnTo>
                  <a:lnTo>
                    <a:pt x="2054352" y="2157984"/>
                  </a:lnTo>
                  <a:lnTo>
                    <a:pt x="2058416" y="2149856"/>
                  </a:lnTo>
                  <a:lnTo>
                    <a:pt x="2060448" y="2147824"/>
                  </a:lnTo>
                  <a:lnTo>
                    <a:pt x="2062480" y="2141728"/>
                  </a:lnTo>
                  <a:lnTo>
                    <a:pt x="2066544" y="2133600"/>
                  </a:lnTo>
                  <a:lnTo>
                    <a:pt x="2072640" y="2115312"/>
                  </a:lnTo>
                  <a:lnTo>
                    <a:pt x="2074672" y="2105152"/>
                  </a:lnTo>
                  <a:lnTo>
                    <a:pt x="2076704" y="2088896"/>
                  </a:lnTo>
                  <a:lnTo>
                    <a:pt x="2078736" y="138303"/>
                  </a:lnTo>
                  <a:lnTo>
                    <a:pt x="2078736" y="138176"/>
                  </a:lnTo>
                  <a:lnTo>
                    <a:pt x="2076704" y="138176"/>
                  </a:lnTo>
                  <a:lnTo>
                    <a:pt x="2076704" y="121920"/>
                  </a:lnTo>
                  <a:lnTo>
                    <a:pt x="2074672" y="121920"/>
                  </a:lnTo>
                  <a:lnTo>
                    <a:pt x="2074672" y="111760"/>
                  </a:lnTo>
                  <a:lnTo>
                    <a:pt x="2072640" y="111760"/>
                  </a:lnTo>
                  <a:lnTo>
                    <a:pt x="2072640" y="103632"/>
                  </a:lnTo>
                  <a:lnTo>
                    <a:pt x="2070608" y="103632"/>
                  </a:lnTo>
                  <a:lnTo>
                    <a:pt x="2070608" y="99568"/>
                  </a:lnTo>
                  <a:lnTo>
                    <a:pt x="2068576" y="99568"/>
                  </a:lnTo>
                  <a:lnTo>
                    <a:pt x="2068576" y="93472"/>
                  </a:lnTo>
                  <a:lnTo>
                    <a:pt x="2066544" y="93472"/>
                  </a:lnTo>
                  <a:lnTo>
                    <a:pt x="2066544" y="87376"/>
                  </a:lnTo>
                  <a:lnTo>
                    <a:pt x="2064512" y="87376"/>
                  </a:lnTo>
                  <a:lnTo>
                    <a:pt x="2064512" y="83312"/>
                  </a:lnTo>
                  <a:lnTo>
                    <a:pt x="2062480" y="83312"/>
                  </a:lnTo>
                  <a:lnTo>
                    <a:pt x="2062480" y="79248"/>
                  </a:lnTo>
                  <a:lnTo>
                    <a:pt x="2060448" y="79248"/>
                  </a:lnTo>
                  <a:lnTo>
                    <a:pt x="2060448" y="75184"/>
                  </a:lnTo>
                  <a:lnTo>
                    <a:pt x="2058416" y="73152"/>
                  </a:lnTo>
                  <a:lnTo>
                    <a:pt x="2056384" y="73152"/>
                  </a:lnTo>
                  <a:lnTo>
                    <a:pt x="2056384" y="69088"/>
                  </a:lnTo>
                  <a:lnTo>
                    <a:pt x="2054352" y="69088"/>
                  </a:lnTo>
                  <a:lnTo>
                    <a:pt x="2054352" y="65024"/>
                  </a:lnTo>
                  <a:lnTo>
                    <a:pt x="2050288" y="60960"/>
                  </a:lnTo>
                  <a:lnTo>
                    <a:pt x="2048256" y="60960"/>
                  </a:lnTo>
                  <a:lnTo>
                    <a:pt x="2048256" y="56896"/>
                  </a:lnTo>
                  <a:lnTo>
                    <a:pt x="2040128" y="48768"/>
                  </a:lnTo>
                  <a:lnTo>
                    <a:pt x="2038096" y="48768"/>
                  </a:lnTo>
                  <a:lnTo>
                    <a:pt x="2038096" y="44704"/>
                  </a:lnTo>
                  <a:lnTo>
                    <a:pt x="2034032" y="40640"/>
                  </a:lnTo>
                  <a:lnTo>
                    <a:pt x="2029968" y="38608"/>
                  </a:lnTo>
                  <a:lnTo>
                    <a:pt x="2021840" y="30480"/>
                  </a:lnTo>
                  <a:lnTo>
                    <a:pt x="2017776" y="28448"/>
                  </a:lnTo>
                  <a:lnTo>
                    <a:pt x="2013712" y="24384"/>
                  </a:lnTo>
                  <a:lnTo>
                    <a:pt x="2009648" y="22352"/>
                  </a:lnTo>
                  <a:lnTo>
                    <a:pt x="2007616" y="20320"/>
                  </a:lnTo>
                  <a:lnTo>
                    <a:pt x="1987296" y="10160"/>
                  </a:lnTo>
                  <a:lnTo>
                    <a:pt x="1969008" y="4064"/>
                  </a:lnTo>
                  <a:lnTo>
                    <a:pt x="1960880" y="2032"/>
                  </a:lnTo>
                  <a:lnTo>
                    <a:pt x="1948688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2557272" y="1972167"/>
            <a:ext cx="277368" cy="274320"/>
            <a:chOff x="0" y="0"/>
            <a:chExt cx="369824" cy="3657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9824" cy="365760"/>
            </a:xfrm>
            <a:custGeom>
              <a:avLst/>
              <a:gdLst/>
              <a:ahLst/>
              <a:cxnLst/>
              <a:rect l="l" t="t" r="r" b="b"/>
              <a:pathLst>
                <a:path w="369824" h="365760">
                  <a:moveTo>
                    <a:pt x="0" y="0"/>
                  </a:moveTo>
                  <a:lnTo>
                    <a:pt x="369824" y="0"/>
                  </a:lnTo>
                  <a:lnTo>
                    <a:pt x="369824" y="365760"/>
                  </a:lnTo>
                  <a:lnTo>
                    <a:pt x="0" y="365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5449824" y="1798431"/>
            <a:ext cx="4849876" cy="2367026"/>
            <a:chOff x="0" y="0"/>
            <a:chExt cx="6112256" cy="26984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112256" cy="2698496"/>
            </a:xfrm>
            <a:custGeom>
              <a:avLst/>
              <a:gdLst/>
              <a:ahLst/>
              <a:cxnLst/>
              <a:rect l="l" t="t" r="r" b="b"/>
              <a:pathLst>
                <a:path w="6112256" h="2698496">
                  <a:moveTo>
                    <a:pt x="0" y="0"/>
                  </a:moveTo>
                  <a:lnTo>
                    <a:pt x="6112256" y="0"/>
                  </a:lnTo>
                  <a:lnTo>
                    <a:pt x="6112256" y="2698496"/>
                  </a:lnTo>
                  <a:lnTo>
                    <a:pt x="0" y="2698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5625084" y="1976739"/>
            <a:ext cx="1559052" cy="1670304"/>
            <a:chOff x="0" y="0"/>
            <a:chExt cx="2078736" cy="222707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78736" cy="2227072"/>
            </a:xfrm>
            <a:custGeom>
              <a:avLst/>
              <a:gdLst/>
              <a:ahLst/>
              <a:cxnLst/>
              <a:rect l="l" t="t" r="r" b="b"/>
              <a:pathLst>
                <a:path w="2078736" h="2227072">
                  <a:moveTo>
                    <a:pt x="130048" y="0"/>
                  </a:moveTo>
                  <a:lnTo>
                    <a:pt x="117856" y="2032"/>
                  </a:lnTo>
                  <a:lnTo>
                    <a:pt x="101600" y="6096"/>
                  </a:lnTo>
                  <a:lnTo>
                    <a:pt x="97536" y="8128"/>
                  </a:lnTo>
                  <a:lnTo>
                    <a:pt x="91440" y="10160"/>
                  </a:lnTo>
                  <a:lnTo>
                    <a:pt x="71120" y="20320"/>
                  </a:lnTo>
                  <a:lnTo>
                    <a:pt x="69088" y="22352"/>
                  </a:lnTo>
                  <a:lnTo>
                    <a:pt x="65024" y="24384"/>
                  </a:lnTo>
                  <a:lnTo>
                    <a:pt x="62992" y="26416"/>
                  </a:lnTo>
                  <a:lnTo>
                    <a:pt x="58928" y="28448"/>
                  </a:lnTo>
                  <a:lnTo>
                    <a:pt x="52832" y="34544"/>
                  </a:lnTo>
                  <a:lnTo>
                    <a:pt x="48768" y="36576"/>
                  </a:lnTo>
                  <a:lnTo>
                    <a:pt x="36576" y="48768"/>
                  </a:lnTo>
                  <a:lnTo>
                    <a:pt x="34544" y="52832"/>
                  </a:lnTo>
                  <a:lnTo>
                    <a:pt x="28448" y="58928"/>
                  </a:lnTo>
                  <a:lnTo>
                    <a:pt x="26416" y="62992"/>
                  </a:lnTo>
                  <a:lnTo>
                    <a:pt x="24384" y="65024"/>
                  </a:lnTo>
                  <a:lnTo>
                    <a:pt x="22352" y="69088"/>
                  </a:lnTo>
                  <a:lnTo>
                    <a:pt x="20320" y="71120"/>
                  </a:lnTo>
                  <a:lnTo>
                    <a:pt x="10160" y="91440"/>
                  </a:lnTo>
                  <a:lnTo>
                    <a:pt x="6096" y="103632"/>
                  </a:lnTo>
                  <a:lnTo>
                    <a:pt x="2032" y="119888"/>
                  </a:lnTo>
                  <a:lnTo>
                    <a:pt x="0" y="132080"/>
                  </a:lnTo>
                  <a:lnTo>
                    <a:pt x="0" y="2094992"/>
                  </a:lnTo>
                  <a:lnTo>
                    <a:pt x="2032" y="2094992"/>
                  </a:lnTo>
                  <a:lnTo>
                    <a:pt x="2032" y="2107184"/>
                  </a:lnTo>
                  <a:lnTo>
                    <a:pt x="4064" y="2107184"/>
                  </a:lnTo>
                  <a:lnTo>
                    <a:pt x="4064" y="2115312"/>
                  </a:lnTo>
                  <a:lnTo>
                    <a:pt x="6096" y="2115312"/>
                  </a:lnTo>
                  <a:lnTo>
                    <a:pt x="6096" y="2123440"/>
                  </a:lnTo>
                  <a:lnTo>
                    <a:pt x="8128" y="2123440"/>
                  </a:lnTo>
                  <a:lnTo>
                    <a:pt x="8128" y="2129536"/>
                  </a:lnTo>
                  <a:lnTo>
                    <a:pt x="10160" y="2129536"/>
                  </a:lnTo>
                  <a:lnTo>
                    <a:pt x="10160" y="2135632"/>
                  </a:lnTo>
                  <a:lnTo>
                    <a:pt x="12192" y="2135632"/>
                  </a:lnTo>
                  <a:lnTo>
                    <a:pt x="12192" y="2139696"/>
                  </a:lnTo>
                  <a:lnTo>
                    <a:pt x="14224" y="2139696"/>
                  </a:lnTo>
                  <a:lnTo>
                    <a:pt x="14224" y="2143760"/>
                  </a:lnTo>
                  <a:lnTo>
                    <a:pt x="16256" y="2143760"/>
                  </a:lnTo>
                  <a:lnTo>
                    <a:pt x="16256" y="2147824"/>
                  </a:lnTo>
                  <a:lnTo>
                    <a:pt x="18288" y="2147824"/>
                  </a:lnTo>
                  <a:lnTo>
                    <a:pt x="18288" y="2151888"/>
                  </a:lnTo>
                  <a:lnTo>
                    <a:pt x="20320" y="2151888"/>
                  </a:lnTo>
                  <a:lnTo>
                    <a:pt x="22352" y="2153920"/>
                  </a:lnTo>
                  <a:lnTo>
                    <a:pt x="22352" y="2157984"/>
                  </a:lnTo>
                  <a:lnTo>
                    <a:pt x="24384" y="2157984"/>
                  </a:lnTo>
                  <a:lnTo>
                    <a:pt x="24384" y="2162048"/>
                  </a:lnTo>
                  <a:lnTo>
                    <a:pt x="26416" y="2162048"/>
                  </a:lnTo>
                  <a:lnTo>
                    <a:pt x="30480" y="2166112"/>
                  </a:lnTo>
                  <a:lnTo>
                    <a:pt x="30480" y="2170176"/>
                  </a:lnTo>
                  <a:lnTo>
                    <a:pt x="32512" y="2170176"/>
                  </a:lnTo>
                  <a:lnTo>
                    <a:pt x="40640" y="2178304"/>
                  </a:lnTo>
                  <a:lnTo>
                    <a:pt x="40640" y="2182368"/>
                  </a:lnTo>
                  <a:lnTo>
                    <a:pt x="42672" y="2182368"/>
                  </a:lnTo>
                  <a:lnTo>
                    <a:pt x="44704" y="2184400"/>
                  </a:lnTo>
                  <a:lnTo>
                    <a:pt x="48768" y="2186432"/>
                  </a:lnTo>
                  <a:lnTo>
                    <a:pt x="56896" y="2194560"/>
                  </a:lnTo>
                  <a:lnTo>
                    <a:pt x="60960" y="2196592"/>
                  </a:lnTo>
                  <a:lnTo>
                    <a:pt x="65024" y="2200656"/>
                  </a:lnTo>
                  <a:lnTo>
                    <a:pt x="73152" y="2204720"/>
                  </a:lnTo>
                  <a:lnTo>
                    <a:pt x="75184" y="2206752"/>
                  </a:lnTo>
                  <a:lnTo>
                    <a:pt x="91440" y="2214880"/>
                  </a:lnTo>
                  <a:lnTo>
                    <a:pt x="103632" y="2218944"/>
                  </a:lnTo>
                  <a:lnTo>
                    <a:pt x="111760" y="2220976"/>
                  </a:lnTo>
                  <a:lnTo>
                    <a:pt x="117856" y="2223008"/>
                  </a:lnTo>
                  <a:lnTo>
                    <a:pt x="132080" y="2225040"/>
                  </a:lnTo>
                  <a:lnTo>
                    <a:pt x="1946656" y="2227072"/>
                  </a:lnTo>
                  <a:lnTo>
                    <a:pt x="1946656" y="2225040"/>
                  </a:lnTo>
                  <a:lnTo>
                    <a:pt x="1960880" y="2223008"/>
                  </a:lnTo>
                  <a:lnTo>
                    <a:pt x="1969008" y="2220976"/>
                  </a:lnTo>
                  <a:lnTo>
                    <a:pt x="1987296" y="2214880"/>
                  </a:lnTo>
                  <a:lnTo>
                    <a:pt x="2007616" y="2204720"/>
                  </a:lnTo>
                  <a:lnTo>
                    <a:pt x="2009648" y="2202688"/>
                  </a:lnTo>
                  <a:lnTo>
                    <a:pt x="2013712" y="2200656"/>
                  </a:lnTo>
                  <a:lnTo>
                    <a:pt x="2015744" y="2198624"/>
                  </a:lnTo>
                  <a:lnTo>
                    <a:pt x="2019808" y="2196592"/>
                  </a:lnTo>
                  <a:lnTo>
                    <a:pt x="2025904" y="2190496"/>
                  </a:lnTo>
                  <a:lnTo>
                    <a:pt x="2029968" y="2188464"/>
                  </a:lnTo>
                  <a:lnTo>
                    <a:pt x="2040128" y="2178304"/>
                  </a:lnTo>
                  <a:lnTo>
                    <a:pt x="2042160" y="2174240"/>
                  </a:lnTo>
                  <a:lnTo>
                    <a:pt x="2048256" y="2168144"/>
                  </a:lnTo>
                  <a:lnTo>
                    <a:pt x="2050288" y="2164080"/>
                  </a:lnTo>
                  <a:lnTo>
                    <a:pt x="2052320" y="2162048"/>
                  </a:lnTo>
                  <a:lnTo>
                    <a:pt x="2054352" y="2157984"/>
                  </a:lnTo>
                  <a:lnTo>
                    <a:pt x="2056384" y="2155952"/>
                  </a:lnTo>
                  <a:lnTo>
                    <a:pt x="2066544" y="2135632"/>
                  </a:lnTo>
                  <a:lnTo>
                    <a:pt x="2068576" y="2129536"/>
                  </a:lnTo>
                  <a:lnTo>
                    <a:pt x="2070608" y="2125472"/>
                  </a:lnTo>
                  <a:lnTo>
                    <a:pt x="2074672" y="2109216"/>
                  </a:lnTo>
                  <a:lnTo>
                    <a:pt x="2076704" y="2097024"/>
                  </a:lnTo>
                  <a:lnTo>
                    <a:pt x="2078736" y="130302"/>
                  </a:lnTo>
                  <a:lnTo>
                    <a:pt x="2078736" y="130048"/>
                  </a:lnTo>
                  <a:lnTo>
                    <a:pt x="2076704" y="130048"/>
                  </a:lnTo>
                  <a:lnTo>
                    <a:pt x="2076704" y="117856"/>
                  </a:lnTo>
                  <a:lnTo>
                    <a:pt x="2074672" y="117856"/>
                  </a:lnTo>
                  <a:lnTo>
                    <a:pt x="2074672" y="109728"/>
                  </a:lnTo>
                  <a:lnTo>
                    <a:pt x="2072640" y="109728"/>
                  </a:lnTo>
                  <a:lnTo>
                    <a:pt x="2072640" y="101600"/>
                  </a:lnTo>
                  <a:lnTo>
                    <a:pt x="2070608" y="101600"/>
                  </a:lnTo>
                  <a:lnTo>
                    <a:pt x="2070608" y="97536"/>
                  </a:lnTo>
                  <a:lnTo>
                    <a:pt x="2068576" y="97536"/>
                  </a:lnTo>
                  <a:lnTo>
                    <a:pt x="2068576" y="91440"/>
                  </a:lnTo>
                  <a:lnTo>
                    <a:pt x="2066544" y="91440"/>
                  </a:lnTo>
                  <a:lnTo>
                    <a:pt x="2066544" y="87376"/>
                  </a:lnTo>
                  <a:lnTo>
                    <a:pt x="2064512" y="87376"/>
                  </a:lnTo>
                  <a:lnTo>
                    <a:pt x="2064512" y="83312"/>
                  </a:lnTo>
                  <a:lnTo>
                    <a:pt x="2062480" y="83312"/>
                  </a:lnTo>
                  <a:lnTo>
                    <a:pt x="2062480" y="77216"/>
                  </a:lnTo>
                  <a:lnTo>
                    <a:pt x="2060448" y="75184"/>
                  </a:lnTo>
                  <a:lnTo>
                    <a:pt x="2058416" y="75184"/>
                  </a:lnTo>
                  <a:lnTo>
                    <a:pt x="2058416" y="71120"/>
                  </a:lnTo>
                  <a:lnTo>
                    <a:pt x="2056384" y="71120"/>
                  </a:lnTo>
                  <a:lnTo>
                    <a:pt x="2056384" y="67056"/>
                  </a:lnTo>
                  <a:lnTo>
                    <a:pt x="2054352" y="65024"/>
                  </a:lnTo>
                  <a:lnTo>
                    <a:pt x="2052320" y="65024"/>
                  </a:lnTo>
                  <a:lnTo>
                    <a:pt x="2052320" y="60960"/>
                  </a:lnTo>
                  <a:lnTo>
                    <a:pt x="2048256" y="56896"/>
                  </a:lnTo>
                  <a:lnTo>
                    <a:pt x="2046224" y="56896"/>
                  </a:lnTo>
                  <a:lnTo>
                    <a:pt x="2046224" y="52832"/>
                  </a:lnTo>
                  <a:lnTo>
                    <a:pt x="2025904" y="32512"/>
                  </a:lnTo>
                  <a:lnTo>
                    <a:pt x="2021840" y="30480"/>
                  </a:lnTo>
                  <a:lnTo>
                    <a:pt x="2017776" y="26416"/>
                  </a:lnTo>
                  <a:lnTo>
                    <a:pt x="2013712" y="24384"/>
                  </a:lnTo>
                  <a:lnTo>
                    <a:pt x="2011680" y="22352"/>
                  </a:lnTo>
                  <a:lnTo>
                    <a:pt x="2003552" y="18288"/>
                  </a:lnTo>
                  <a:lnTo>
                    <a:pt x="2001520" y="16256"/>
                  </a:lnTo>
                  <a:lnTo>
                    <a:pt x="1997456" y="14224"/>
                  </a:lnTo>
                  <a:lnTo>
                    <a:pt x="1991360" y="12192"/>
                  </a:lnTo>
                  <a:lnTo>
                    <a:pt x="1983232" y="8128"/>
                  </a:lnTo>
                  <a:lnTo>
                    <a:pt x="1977136" y="6096"/>
                  </a:lnTo>
                  <a:lnTo>
                    <a:pt x="1969008" y="4064"/>
                  </a:lnTo>
                  <a:lnTo>
                    <a:pt x="1962912" y="2032"/>
                  </a:lnTo>
                  <a:lnTo>
                    <a:pt x="195072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7345680" y="2056130"/>
            <a:ext cx="277368" cy="274320"/>
            <a:chOff x="0" y="0"/>
            <a:chExt cx="369824" cy="36576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9824" cy="365760"/>
            </a:xfrm>
            <a:custGeom>
              <a:avLst/>
              <a:gdLst/>
              <a:ahLst/>
              <a:cxnLst/>
              <a:rect l="l" t="t" r="r" b="b"/>
              <a:pathLst>
                <a:path w="369824" h="365760">
                  <a:moveTo>
                    <a:pt x="0" y="0"/>
                  </a:moveTo>
                  <a:lnTo>
                    <a:pt x="369824" y="0"/>
                  </a:lnTo>
                  <a:lnTo>
                    <a:pt x="369824" y="365760"/>
                  </a:lnTo>
                  <a:lnTo>
                    <a:pt x="0" y="365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656844" y="4493006"/>
            <a:ext cx="4588764" cy="2293366"/>
            <a:chOff x="0" y="0"/>
            <a:chExt cx="6118352" cy="270459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118352" cy="2704592"/>
            </a:xfrm>
            <a:custGeom>
              <a:avLst/>
              <a:gdLst/>
              <a:ahLst/>
              <a:cxnLst/>
              <a:rect l="l" t="t" r="r" b="b"/>
              <a:pathLst>
                <a:path w="6118352" h="2704592">
                  <a:moveTo>
                    <a:pt x="0" y="0"/>
                  </a:moveTo>
                  <a:lnTo>
                    <a:pt x="6118352" y="0"/>
                  </a:lnTo>
                  <a:lnTo>
                    <a:pt x="6118352" y="2704592"/>
                  </a:lnTo>
                  <a:lnTo>
                    <a:pt x="0" y="2704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836676" y="4671314"/>
            <a:ext cx="1559052" cy="1671828"/>
            <a:chOff x="0" y="0"/>
            <a:chExt cx="2078736" cy="222910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078736" cy="2229104"/>
            </a:xfrm>
            <a:custGeom>
              <a:avLst/>
              <a:gdLst/>
              <a:ahLst/>
              <a:cxnLst/>
              <a:rect l="l" t="t" r="r" b="b"/>
              <a:pathLst>
                <a:path w="2078736" h="2229104">
                  <a:moveTo>
                    <a:pt x="142240" y="0"/>
                  </a:moveTo>
                  <a:lnTo>
                    <a:pt x="121920" y="2032"/>
                  </a:lnTo>
                  <a:lnTo>
                    <a:pt x="105664" y="6096"/>
                  </a:lnTo>
                  <a:lnTo>
                    <a:pt x="87376" y="12192"/>
                  </a:lnTo>
                  <a:lnTo>
                    <a:pt x="75184" y="18288"/>
                  </a:lnTo>
                  <a:lnTo>
                    <a:pt x="73152" y="20320"/>
                  </a:lnTo>
                  <a:lnTo>
                    <a:pt x="65024" y="24384"/>
                  </a:lnTo>
                  <a:lnTo>
                    <a:pt x="60960" y="28448"/>
                  </a:lnTo>
                  <a:lnTo>
                    <a:pt x="56896" y="30480"/>
                  </a:lnTo>
                  <a:lnTo>
                    <a:pt x="48768" y="38608"/>
                  </a:lnTo>
                  <a:lnTo>
                    <a:pt x="44704" y="40640"/>
                  </a:lnTo>
                  <a:lnTo>
                    <a:pt x="38608" y="46736"/>
                  </a:lnTo>
                  <a:lnTo>
                    <a:pt x="36576" y="50800"/>
                  </a:lnTo>
                  <a:lnTo>
                    <a:pt x="28448" y="58928"/>
                  </a:lnTo>
                  <a:lnTo>
                    <a:pt x="26416" y="62992"/>
                  </a:lnTo>
                  <a:lnTo>
                    <a:pt x="24384" y="65024"/>
                  </a:lnTo>
                  <a:lnTo>
                    <a:pt x="22352" y="69088"/>
                  </a:lnTo>
                  <a:lnTo>
                    <a:pt x="20320" y="71120"/>
                  </a:lnTo>
                  <a:lnTo>
                    <a:pt x="8128" y="95504"/>
                  </a:lnTo>
                  <a:lnTo>
                    <a:pt x="4064" y="107696"/>
                  </a:lnTo>
                  <a:lnTo>
                    <a:pt x="2032" y="115824"/>
                  </a:lnTo>
                  <a:lnTo>
                    <a:pt x="0" y="128016"/>
                  </a:lnTo>
                  <a:lnTo>
                    <a:pt x="0" y="2101088"/>
                  </a:lnTo>
                  <a:lnTo>
                    <a:pt x="2032" y="2101088"/>
                  </a:lnTo>
                  <a:lnTo>
                    <a:pt x="2032" y="2113280"/>
                  </a:lnTo>
                  <a:lnTo>
                    <a:pt x="4064" y="2113280"/>
                  </a:lnTo>
                  <a:lnTo>
                    <a:pt x="4064" y="2121408"/>
                  </a:lnTo>
                  <a:lnTo>
                    <a:pt x="6096" y="2121408"/>
                  </a:lnTo>
                  <a:lnTo>
                    <a:pt x="6096" y="2127504"/>
                  </a:lnTo>
                  <a:lnTo>
                    <a:pt x="8128" y="2127504"/>
                  </a:lnTo>
                  <a:lnTo>
                    <a:pt x="8128" y="2133600"/>
                  </a:lnTo>
                  <a:lnTo>
                    <a:pt x="10160" y="2133600"/>
                  </a:lnTo>
                  <a:lnTo>
                    <a:pt x="10160" y="2137664"/>
                  </a:lnTo>
                  <a:lnTo>
                    <a:pt x="12192" y="2137664"/>
                  </a:lnTo>
                  <a:lnTo>
                    <a:pt x="12192" y="2141728"/>
                  </a:lnTo>
                  <a:lnTo>
                    <a:pt x="14224" y="2141728"/>
                  </a:lnTo>
                  <a:lnTo>
                    <a:pt x="14224" y="2145792"/>
                  </a:lnTo>
                  <a:lnTo>
                    <a:pt x="16256" y="2145792"/>
                  </a:lnTo>
                  <a:lnTo>
                    <a:pt x="16256" y="2149856"/>
                  </a:lnTo>
                  <a:lnTo>
                    <a:pt x="18288" y="2149856"/>
                  </a:lnTo>
                  <a:lnTo>
                    <a:pt x="18288" y="2153920"/>
                  </a:lnTo>
                  <a:lnTo>
                    <a:pt x="20320" y="2153920"/>
                  </a:lnTo>
                  <a:lnTo>
                    <a:pt x="20320" y="2157984"/>
                  </a:lnTo>
                  <a:lnTo>
                    <a:pt x="22352" y="2157984"/>
                  </a:lnTo>
                  <a:lnTo>
                    <a:pt x="24384" y="2160016"/>
                  </a:lnTo>
                  <a:lnTo>
                    <a:pt x="24384" y="2164080"/>
                  </a:lnTo>
                  <a:lnTo>
                    <a:pt x="26416" y="2164080"/>
                  </a:lnTo>
                  <a:lnTo>
                    <a:pt x="28448" y="2166112"/>
                  </a:lnTo>
                  <a:lnTo>
                    <a:pt x="28448" y="2170176"/>
                  </a:lnTo>
                  <a:lnTo>
                    <a:pt x="30480" y="2170176"/>
                  </a:lnTo>
                  <a:lnTo>
                    <a:pt x="38608" y="2178304"/>
                  </a:lnTo>
                  <a:lnTo>
                    <a:pt x="38608" y="2182368"/>
                  </a:lnTo>
                  <a:lnTo>
                    <a:pt x="40640" y="2182368"/>
                  </a:lnTo>
                  <a:lnTo>
                    <a:pt x="44704" y="2186432"/>
                  </a:lnTo>
                  <a:lnTo>
                    <a:pt x="48768" y="2188464"/>
                  </a:lnTo>
                  <a:lnTo>
                    <a:pt x="56896" y="2196592"/>
                  </a:lnTo>
                  <a:lnTo>
                    <a:pt x="60960" y="2198624"/>
                  </a:lnTo>
                  <a:lnTo>
                    <a:pt x="62992" y="2200656"/>
                  </a:lnTo>
                  <a:lnTo>
                    <a:pt x="67056" y="2202688"/>
                  </a:lnTo>
                  <a:lnTo>
                    <a:pt x="69088" y="2204720"/>
                  </a:lnTo>
                  <a:lnTo>
                    <a:pt x="73152" y="2206752"/>
                  </a:lnTo>
                  <a:lnTo>
                    <a:pt x="75184" y="2208784"/>
                  </a:lnTo>
                  <a:lnTo>
                    <a:pt x="79248" y="2210816"/>
                  </a:lnTo>
                  <a:lnTo>
                    <a:pt x="85344" y="2212848"/>
                  </a:lnTo>
                  <a:lnTo>
                    <a:pt x="93472" y="2216912"/>
                  </a:lnTo>
                  <a:lnTo>
                    <a:pt x="105664" y="2220976"/>
                  </a:lnTo>
                  <a:lnTo>
                    <a:pt x="113792" y="2223008"/>
                  </a:lnTo>
                  <a:lnTo>
                    <a:pt x="123952" y="2225040"/>
                  </a:lnTo>
                  <a:lnTo>
                    <a:pt x="144272" y="2227072"/>
                  </a:lnTo>
                  <a:lnTo>
                    <a:pt x="1932432" y="2229104"/>
                  </a:lnTo>
                  <a:lnTo>
                    <a:pt x="1932432" y="2227072"/>
                  </a:lnTo>
                  <a:lnTo>
                    <a:pt x="1954784" y="2225040"/>
                  </a:lnTo>
                  <a:lnTo>
                    <a:pt x="1964944" y="2223008"/>
                  </a:lnTo>
                  <a:lnTo>
                    <a:pt x="1989328" y="2214880"/>
                  </a:lnTo>
                  <a:lnTo>
                    <a:pt x="2005584" y="2206752"/>
                  </a:lnTo>
                  <a:lnTo>
                    <a:pt x="2007616" y="2204720"/>
                  </a:lnTo>
                  <a:lnTo>
                    <a:pt x="2011680" y="2202688"/>
                  </a:lnTo>
                  <a:lnTo>
                    <a:pt x="2013712" y="2200656"/>
                  </a:lnTo>
                  <a:lnTo>
                    <a:pt x="2017776" y="2198624"/>
                  </a:lnTo>
                  <a:lnTo>
                    <a:pt x="2021840" y="2194560"/>
                  </a:lnTo>
                  <a:lnTo>
                    <a:pt x="2025904" y="2192528"/>
                  </a:lnTo>
                  <a:lnTo>
                    <a:pt x="2042160" y="2176272"/>
                  </a:lnTo>
                  <a:lnTo>
                    <a:pt x="2044192" y="2172208"/>
                  </a:lnTo>
                  <a:lnTo>
                    <a:pt x="2048256" y="2168144"/>
                  </a:lnTo>
                  <a:lnTo>
                    <a:pt x="2050288" y="2164080"/>
                  </a:lnTo>
                  <a:lnTo>
                    <a:pt x="2052320" y="2162048"/>
                  </a:lnTo>
                  <a:lnTo>
                    <a:pt x="2054352" y="2157984"/>
                  </a:lnTo>
                  <a:lnTo>
                    <a:pt x="2056384" y="2155952"/>
                  </a:lnTo>
                  <a:lnTo>
                    <a:pt x="2066544" y="2135632"/>
                  </a:lnTo>
                  <a:lnTo>
                    <a:pt x="2070608" y="2123440"/>
                  </a:lnTo>
                  <a:lnTo>
                    <a:pt x="2074672" y="2107184"/>
                  </a:lnTo>
                  <a:lnTo>
                    <a:pt x="2076704" y="2088896"/>
                  </a:lnTo>
                  <a:lnTo>
                    <a:pt x="2078736" y="140335"/>
                  </a:lnTo>
                  <a:lnTo>
                    <a:pt x="2078736" y="140208"/>
                  </a:lnTo>
                  <a:lnTo>
                    <a:pt x="2076704" y="140208"/>
                  </a:lnTo>
                  <a:lnTo>
                    <a:pt x="2076704" y="121920"/>
                  </a:lnTo>
                  <a:lnTo>
                    <a:pt x="2074672" y="121920"/>
                  </a:lnTo>
                  <a:lnTo>
                    <a:pt x="2074672" y="113792"/>
                  </a:lnTo>
                  <a:lnTo>
                    <a:pt x="2072640" y="113792"/>
                  </a:lnTo>
                  <a:lnTo>
                    <a:pt x="2072640" y="105664"/>
                  </a:lnTo>
                  <a:lnTo>
                    <a:pt x="2070608" y="105664"/>
                  </a:lnTo>
                  <a:lnTo>
                    <a:pt x="2070608" y="99568"/>
                  </a:lnTo>
                  <a:lnTo>
                    <a:pt x="2068576" y="99568"/>
                  </a:lnTo>
                  <a:lnTo>
                    <a:pt x="2068576" y="93472"/>
                  </a:lnTo>
                  <a:lnTo>
                    <a:pt x="2066544" y="93472"/>
                  </a:lnTo>
                  <a:lnTo>
                    <a:pt x="2066544" y="89408"/>
                  </a:lnTo>
                  <a:lnTo>
                    <a:pt x="2064512" y="89408"/>
                  </a:lnTo>
                  <a:lnTo>
                    <a:pt x="2064512" y="85344"/>
                  </a:lnTo>
                  <a:lnTo>
                    <a:pt x="2062480" y="85344"/>
                  </a:lnTo>
                  <a:lnTo>
                    <a:pt x="2062480" y="81280"/>
                  </a:lnTo>
                  <a:lnTo>
                    <a:pt x="2060448" y="81280"/>
                  </a:lnTo>
                  <a:lnTo>
                    <a:pt x="2060448" y="77216"/>
                  </a:lnTo>
                  <a:lnTo>
                    <a:pt x="2058416" y="77216"/>
                  </a:lnTo>
                  <a:lnTo>
                    <a:pt x="2058416" y="73152"/>
                  </a:lnTo>
                  <a:lnTo>
                    <a:pt x="2056384" y="71120"/>
                  </a:lnTo>
                  <a:lnTo>
                    <a:pt x="2054352" y="71120"/>
                  </a:lnTo>
                  <a:lnTo>
                    <a:pt x="2054352" y="67056"/>
                  </a:lnTo>
                  <a:lnTo>
                    <a:pt x="2052320" y="65024"/>
                  </a:lnTo>
                  <a:lnTo>
                    <a:pt x="2050288" y="65024"/>
                  </a:lnTo>
                  <a:lnTo>
                    <a:pt x="2050288" y="60960"/>
                  </a:lnTo>
                  <a:lnTo>
                    <a:pt x="2046224" y="56896"/>
                  </a:lnTo>
                  <a:lnTo>
                    <a:pt x="2044192" y="56896"/>
                  </a:lnTo>
                  <a:lnTo>
                    <a:pt x="2044192" y="52832"/>
                  </a:lnTo>
                  <a:lnTo>
                    <a:pt x="2025904" y="34544"/>
                  </a:lnTo>
                  <a:lnTo>
                    <a:pt x="2021840" y="32512"/>
                  </a:lnTo>
                  <a:lnTo>
                    <a:pt x="2017776" y="28448"/>
                  </a:lnTo>
                  <a:lnTo>
                    <a:pt x="2013712" y="26416"/>
                  </a:lnTo>
                  <a:lnTo>
                    <a:pt x="2011680" y="24384"/>
                  </a:lnTo>
                  <a:lnTo>
                    <a:pt x="2007616" y="22352"/>
                  </a:lnTo>
                  <a:lnTo>
                    <a:pt x="2005584" y="20320"/>
                  </a:lnTo>
                  <a:lnTo>
                    <a:pt x="1989328" y="12192"/>
                  </a:lnTo>
                  <a:lnTo>
                    <a:pt x="1983232" y="10160"/>
                  </a:lnTo>
                  <a:lnTo>
                    <a:pt x="1979168" y="8128"/>
                  </a:lnTo>
                  <a:lnTo>
                    <a:pt x="1973072" y="6096"/>
                  </a:lnTo>
                  <a:lnTo>
                    <a:pt x="1964944" y="4064"/>
                  </a:lnTo>
                  <a:lnTo>
                    <a:pt x="1954784" y="2032"/>
                  </a:lnTo>
                  <a:lnTo>
                    <a:pt x="1934464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>
            <a:off x="2527300" y="4723130"/>
            <a:ext cx="277368" cy="274320"/>
            <a:chOff x="0" y="0"/>
            <a:chExt cx="369824" cy="36576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69824" cy="365760"/>
            </a:xfrm>
            <a:custGeom>
              <a:avLst/>
              <a:gdLst/>
              <a:ahLst/>
              <a:cxnLst/>
              <a:rect l="l" t="t" r="r" b="b"/>
              <a:pathLst>
                <a:path w="369824" h="365760">
                  <a:moveTo>
                    <a:pt x="0" y="0"/>
                  </a:moveTo>
                  <a:lnTo>
                    <a:pt x="369824" y="0"/>
                  </a:lnTo>
                  <a:lnTo>
                    <a:pt x="369824" y="365760"/>
                  </a:lnTo>
                  <a:lnTo>
                    <a:pt x="0" y="365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5449824" y="4493006"/>
            <a:ext cx="4849876" cy="2293366"/>
            <a:chOff x="0" y="0"/>
            <a:chExt cx="6112256" cy="270459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112256" cy="2704592"/>
            </a:xfrm>
            <a:custGeom>
              <a:avLst/>
              <a:gdLst/>
              <a:ahLst/>
              <a:cxnLst/>
              <a:rect l="l" t="t" r="r" b="b"/>
              <a:pathLst>
                <a:path w="6112256" h="2704592">
                  <a:moveTo>
                    <a:pt x="0" y="0"/>
                  </a:moveTo>
                  <a:lnTo>
                    <a:pt x="6112256" y="0"/>
                  </a:lnTo>
                  <a:lnTo>
                    <a:pt x="6112256" y="2704592"/>
                  </a:lnTo>
                  <a:lnTo>
                    <a:pt x="0" y="27045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>
            <a:off x="5625084" y="4671314"/>
            <a:ext cx="1559052" cy="1671828"/>
            <a:chOff x="0" y="0"/>
            <a:chExt cx="2078736" cy="222910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078736" cy="2229104"/>
            </a:xfrm>
            <a:custGeom>
              <a:avLst/>
              <a:gdLst/>
              <a:ahLst/>
              <a:cxnLst/>
              <a:rect l="l" t="t" r="r" b="b"/>
              <a:pathLst>
                <a:path w="2078736" h="2229104">
                  <a:moveTo>
                    <a:pt x="144272" y="0"/>
                  </a:moveTo>
                  <a:lnTo>
                    <a:pt x="123952" y="2032"/>
                  </a:lnTo>
                  <a:lnTo>
                    <a:pt x="113792" y="4064"/>
                  </a:lnTo>
                  <a:lnTo>
                    <a:pt x="105664" y="6096"/>
                  </a:lnTo>
                  <a:lnTo>
                    <a:pt x="93472" y="10160"/>
                  </a:lnTo>
                  <a:lnTo>
                    <a:pt x="73152" y="20320"/>
                  </a:lnTo>
                  <a:lnTo>
                    <a:pt x="71120" y="22352"/>
                  </a:lnTo>
                  <a:lnTo>
                    <a:pt x="62992" y="26416"/>
                  </a:lnTo>
                  <a:lnTo>
                    <a:pt x="58928" y="30480"/>
                  </a:lnTo>
                  <a:lnTo>
                    <a:pt x="54864" y="32512"/>
                  </a:lnTo>
                  <a:lnTo>
                    <a:pt x="32512" y="54864"/>
                  </a:lnTo>
                  <a:lnTo>
                    <a:pt x="30480" y="58928"/>
                  </a:lnTo>
                  <a:lnTo>
                    <a:pt x="26416" y="62992"/>
                  </a:lnTo>
                  <a:lnTo>
                    <a:pt x="24384" y="67056"/>
                  </a:lnTo>
                  <a:lnTo>
                    <a:pt x="22352" y="69088"/>
                  </a:lnTo>
                  <a:lnTo>
                    <a:pt x="18288" y="77216"/>
                  </a:lnTo>
                  <a:lnTo>
                    <a:pt x="16256" y="79248"/>
                  </a:lnTo>
                  <a:lnTo>
                    <a:pt x="14224" y="85344"/>
                  </a:lnTo>
                  <a:lnTo>
                    <a:pt x="10160" y="93472"/>
                  </a:lnTo>
                  <a:lnTo>
                    <a:pt x="8128" y="99568"/>
                  </a:lnTo>
                  <a:lnTo>
                    <a:pt x="6096" y="103632"/>
                  </a:lnTo>
                  <a:lnTo>
                    <a:pt x="2032" y="119888"/>
                  </a:lnTo>
                  <a:lnTo>
                    <a:pt x="0" y="134112"/>
                  </a:lnTo>
                  <a:lnTo>
                    <a:pt x="0" y="2094992"/>
                  </a:lnTo>
                  <a:lnTo>
                    <a:pt x="2032" y="2094992"/>
                  </a:lnTo>
                  <a:lnTo>
                    <a:pt x="2032" y="2109216"/>
                  </a:lnTo>
                  <a:lnTo>
                    <a:pt x="4064" y="2109216"/>
                  </a:lnTo>
                  <a:lnTo>
                    <a:pt x="4064" y="2117344"/>
                  </a:lnTo>
                  <a:lnTo>
                    <a:pt x="6096" y="2117344"/>
                  </a:lnTo>
                  <a:lnTo>
                    <a:pt x="6096" y="2125472"/>
                  </a:lnTo>
                  <a:lnTo>
                    <a:pt x="8128" y="2125472"/>
                  </a:lnTo>
                  <a:lnTo>
                    <a:pt x="8128" y="2129536"/>
                  </a:lnTo>
                  <a:lnTo>
                    <a:pt x="10160" y="2129536"/>
                  </a:lnTo>
                  <a:lnTo>
                    <a:pt x="10160" y="2135632"/>
                  </a:lnTo>
                  <a:lnTo>
                    <a:pt x="12192" y="2135632"/>
                  </a:lnTo>
                  <a:lnTo>
                    <a:pt x="12192" y="2139696"/>
                  </a:lnTo>
                  <a:lnTo>
                    <a:pt x="14224" y="2139696"/>
                  </a:lnTo>
                  <a:lnTo>
                    <a:pt x="14224" y="2143760"/>
                  </a:lnTo>
                  <a:lnTo>
                    <a:pt x="16256" y="2143760"/>
                  </a:lnTo>
                  <a:lnTo>
                    <a:pt x="16256" y="2149856"/>
                  </a:lnTo>
                  <a:lnTo>
                    <a:pt x="18288" y="2149856"/>
                  </a:lnTo>
                  <a:lnTo>
                    <a:pt x="20320" y="2151888"/>
                  </a:lnTo>
                  <a:lnTo>
                    <a:pt x="20320" y="2155952"/>
                  </a:lnTo>
                  <a:lnTo>
                    <a:pt x="22352" y="2155952"/>
                  </a:lnTo>
                  <a:lnTo>
                    <a:pt x="22352" y="2160016"/>
                  </a:lnTo>
                  <a:lnTo>
                    <a:pt x="24384" y="2160016"/>
                  </a:lnTo>
                  <a:lnTo>
                    <a:pt x="26416" y="2162048"/>
                  </a:lnTo>
                  <a:lnTo>
                    <a:pt x="26416" y="2166112"/>
                  </a:lnTo>
                  <a:lnTo>
                    <a:pt x="28448" y="2166112"/>
                  </a:lnTo>
                  <a:lnTo>
                    <a:pt x="32512" y="2170176"/>
                  </a:lnTo>
                  <a:lnTo>
                    <a:pt x="32512" y="2174240"/>
                  </a:lnTo>
                  <a:lnTo>
                    <a:pt x="34544" y="2174240"/>
                  </a:lnTo>
                  <a:lnTo>
                    <a:pt x="54864" y="2194560"/>
                  </a:lnTo>
                  <a:lnTo>
                    <a:pt x="58928" y="2196592"/>
                  </a:lnTo>
                  <a:lnTo>
                    <a:pt x="62992" y="2200656"/>
                  </a:lnTo>
                  <a:lnTo>
                    <a:pt x="71120" y="2204720"/>
                  </a:lnTo>
                  <a:lnTo>
                    <a:pt x="73152" y="2206752"/>
                  </a:lnTo>
                  <a:lnTo>
                    <a:pt x="89408" y="2214880"/>
                  </a:lnTo>
                  <a:lnTo>
                    <a:pt x="95504" y="2216912"/>
                  </a:lnTo>
                  <a:lnTo>
                    <a:pt x="99568" y="2218944"/>
                  </a:lnTo>
                  <a:lnTo>
                    <a:pt x="105664" y="2220976"/>
                  </a:lnTo>
                  <a:lnTo>
                    <a:pt x="113792" y="2223008"/>
                  </a:lnTo>
                  <a:lnTo>
                    <a:pt x="123952" y="2225040"/>
                  </a:lnTo>
                  <a:lnTo>
                    <a:pt x="146304" y="2227072"/>
                  </a:lnTo>
                  <a:lnTo>
                    <a:pt x="1932432" y="2229104"/>
                  </a:lnTo>
                  <a:lnTo>
                    <a:pt x="1932432" y="2227072"/>
                  </a:lnTo>
                  <a:lnTo>
                    <a:pt x="1954784" y="2225040"/>
                  </a:lnTo>
                  <a:lnTo>
                    <a:pt x="1964944" y="2223008"/>
                  </a:lnTo>
                  <a:lnTo>
                    <a:pt x="1973072" y="2220976"/>
                  </a:lnTo>
                  <a:lnTo>
                    <a:pt x="1985264" y="2216912"/>
                  </a:lnTo>
                  <a:lnTo>
                    <a:pt x="2009648" y="2204720"/>
                  </a:lnTo>
                  <a:lnTo>
                    <a:pt x="2011680" y="2202688"/>
                  </a:lnTo>
                  <a:lnTo>
                    <a:pt x="2015744" y="2200656"/>
                  </a:lnTo>
                  <a:lnTo>
                    <a:pt x="2019808" y="2196592"/>
                  </a:lnTo>
                  <a:lnTo>
                    <a:pt x="2023872" y="2194560"/>
                  </a:lnTo>
                  <a:lnTo>
                    <a:pt x="2046224" y="2172208"/>
                  </a:lnTo>
                  <a:lnTo>
                    <a:pt x="2048256" y="2168144"/>
                  </a:lnTo>
                  <a:lnTo>
                    <a:pt x="2052320" y="2164080"/>
                  </a:lnTo>
                  <a:lnTo>
                    <a:pt x="2056384" y="2155952"/>
                  </a:lnTo>
                  <a:lnTo>
                    <a:pt x="2058416" y="2153920"/>
                  </a:lnTo>
                  <a:lnTo>
                    <a:pt x="2066544" y="2137664"/>
                  </a:lnTo>
                  <a:lnTo>
                    <a:pt x="2072640" y="2119376"/>
                  </a:lnTo>
                  <a:lnTo>
                    <a:pt x="2074672" y="2111248"/>
                  </a:lnTo>
                  <a:lnTo>
                    <a:pt x="2076704" y="2099056"/>
                  </a:lnTo>
                  <a:lnTo>
                    <a:pt x="2078736" y="130302"/>
                  </a:lnTo>
                  <a:lnTo>
                    <a:pt x="2078736" y="130048"/>
                  </a:lnTo>
                  <a:lnTo>
                    <a:pt x="2076704" y="130048"/>
                  </a:lnTo>
                  <a:lnTo>
                    <a:pt x="2076704" y="117856"/>
                  </a:lnTo>
                  <a:lnTo>
                    <a:pt x="2074672" y="117856"/>
                  </a:lnTo>
                  <a:lnTo>
                    <a:pt x="2074672" y="109728"/>
                  </a:lnTo>
                  <a:lnTo>
                    <a:pt x="2072640" y="109728"/>
                  </a:lnTo>
                  <a:lnTo>
                    <a:pt x="2072640" y="103632"/>
                  </a:lnTo>
                  <a:lnTo>
                    <a:pt x="2070608" y="103632"/>
                  </a:lnTo>
                  <a:lnTo>
                    <a:pt x="2070608" y="97536"/>
                  </a:lnTo>
                  <a:lnTo>
                    <a:pt x="2068576" y="97536"/>
                  </a:lnTo>
                  <a:lnTo>
                    <a:pt x="2068576" y="91440"/>
                  </a:lnTo>
                  <a:lnTo>
                    <a:pt x="2066544" y="91440"/>
                  </a:lnTo>
                  <a:lnTo>
                    <a:pt x="2066544" y="87376"/>
                  </a:lnTo>
                  <a:lnTo>
                    <a:pt x="2064512" y="87376"/>
                  </a:lnTo>
                  <a:lnTo>
                    <a:pt x="2064512" y="83312"/>
                  </a:lnTo>
                  <a:lnTo>
                    <a:pt x="2062480" y="83312"/>
                  </a:lnTo>
                  <a:lnTo>
                    <a:pt x="2062480" y="79248"/>
                  </a:lnTo>
                  <a:lnTo>
                    <a:pt x="2060448" y="79248"/>
                  </a:lnTo>
                  <a:lnTo>
                    <a:pt x="2060448" y="75184"/>
                  </a:lnTo>
                  <a:lnTo>
                    <a:pt x="2058416" y="73152"/>
                  </a:lnTo>
                  <a:lnTo>
                    <a:pt x="2056384" y="73152"/>
                  </a:lnTo>
                  <a:lnTo>
                    <a:pt x="2056384" y="69088"/>
                  </a:lnTo>
                  <a:lnTo>
                    <a:pt x="2054352" y="69088"/>
                  </a:lnTo>
                  <a:lnTo>
                    <a:pt x="2054352" y="65024"/>
                  </a:lnTo>
                  <a:lnTo>
                    <a:pt x="2050288" y="60960"/>
                  </a:lnTo>
                  <a:lnTo>
                    <a:pt x="2048256" y="60960"/>
                  </a:lnTo>
                  <a:lnTo>
                    <a:pt x="2048256" y="56896"/>
                  </a:lnTo>
                  <a:lnTo>
                    <a:pt x="2023872" y="32512"/>
                  </a:lnTo>
                  <a:lnTo>
                    <a:pt x="2019808" y="30480"/>
                  </a:lnTo>
                  <a:lnTo>
                    <a:pt x="2015744" y="26416"/>
                  </a:lnTo>
                  <a:lnTo>
                    <a:pt x="2011680" y="24384"/>
                  </a:lnTo>
                  <a:lnTo>
                    <a:pt x="2009648" y="22352"/>
                  </a:lnTo>
                  <a:lnTo>
                    <a:pt x="1985264" y="10160"/>
                  </a:lnTo>
                  <a:lnTo>
                    <a:pt x="1973072" y="6096"/>
                  </a:lnTo>
                  <a:lnTo>
                    <a:pt x="1964944" y="4064"/>
                  </a:lnTo>
                  <a:lnTo>
                    <a:pt x="1954784" y="2032"/>
                  </a:lnTo>
                  <a:lnTo>
                    <a:pt x="1936496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>
            <a:off x="7345680" y="4723130"/>
            <a:ext cx="277368" cy="274320"/>
            <a:chOff x="0" y="0"/>
            <a:chExt cx="369824" cy="36576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69824" cy="365760"/>
            </a:xfrm>
            <a:custGeom>
              <a:avLst/>
              <a:gdLst/>
              <a:ahLst/>
              <a:cxnLst/>
              <a:rect l="l" t="t" r="r" b="b"/>
              <a:pathLst>
                <a:path w="369824" h="365760">
                  <a:moveTo>
                    <a:pt x="0" y="0"/>
                  </a:moveTo>
                  <a:lnTo>
                    <a:pt x="369824" y="0"/>
                  </a:lnTo>
                  <a:lnTo>
                    <a:pt x="369824" y="365760"/>
                  </a:lnTo>
                  <a:lnTo>
                    <a:pt x="0" y="365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</p:grpSp>
      <p:sp>
        <p:nvSpPr>
          <p:cNvPr id="31" name="TextBox 31"/>
          <p:cNvSpPr txBox="1"/>
          <p:nvPr/>
        </p:nvSpPr>
        <p:spPr>
          <a:xfrm>
            <a:off x="10451744" y="6523530"/>
            <a:ext cx="66494" cy="155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6"/>
              </a:lnSpc>
            </a:pPr>
            <a:r>
              <a:rPr lang="en-US" sz="876" spc="-12">
                <a:solidFill>
                  <a:srgbClr val="898989"/>
                </a:solidFill>
                <a:latin typeface="IBM Plex Sans"/>
                <a:ea typeface="IBM Plex Sans"/>
                <a:cs typeface="IBM Plex Sans"/>
                <a:sym typeface="IBM Plex Sans"/>
              </a:rPr>
              <a:t>5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30005" y="1006354"/>
            <a:ext cx="5374605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43"/>
              </a:lnSpc>
            </a:pPr>
            <a:r>
              <a:rPr lang="ru-RU" sz="2459" spc="-31" dirty="0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Ключевые сегменты рынка ОВКВ</a:t>
            </a:r>
            <a:endParaRPr lang="en-US" sz="2459" spc="-31" dirty="0">
              <a:solidFill>
                <a:srgbClr val="0070C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897218" y="1803257"/>
            <a:ext cx="2727865" cy="5663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85"/>
              </a:lnSpc>
            </a:pPr>
            <a:r>
              <a:rPr lang="ru-RU" sz="1584" spc="-23" dirty="0">
                <a:solidFill>
                  <a:srgbClr val="00BFFF"/>
                </a:solidFill>
                <a:latin typeface="Montserrat"/>
                <a:ea typeface="Montserrat"/>
                <a:cs typeface="Montserrat"/>
                <a:sym typeface="Montserrat"/>
              </a:rPr>
              <a:t>Промышленные </a:t>
            </a:r>
          </a:p>
          <a:p>
            <a:pPr>
              <a:lnSpc>
                <a:spcPts val="2285"/>
              </a:lnSpc>
            </a:pPr>
            <a:r>
              <a:rPr lang="ru-RU" sz="1584" spc="-23" dirty="0">
                <a:solidFill>
                  <a:srgbClr val="00BFFF"/>
                </a:solidFill>
                <a:latin typeface="Montserrat"/>
                <a:ea typeface="Montserrat"/>
                <a:cs typeface="Montserrat"/>
                <a:sym typeface="Montserrat"/>
              </a:rPr>
              <a:t>здания</a:t>
            </a:r>
            <a:endParaRPr lang="en-US" sz="1584" spc="-23" dirty="0">
              <a:solidFill>
                <a:srgbClr val="00B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769081" y="2223379"/>
            <a:ext cx="30642" cy="25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26"/>
              </a:lnSpc>
            </a:pPr>
            <a:r>
              <a:rPr lang="en-US" sz="1055" spc="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936243" y="4977857"/>
            <a:ext cx="30642" cy="28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75"/>
              </a:lnSpc>
            </a:pPr>
            <a:r>
              <a:rPr lang="en-US" sz="1055" spc="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764684" y="4616450"/>
            <a:ext cx="230641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17"/>
              </a:lnSpc>
            </a:pPr>
            <a:r>
              <a:rPr lang="ru-RU" sz="1584" spc="-23" dirty="0">
                <a:solidFill>
                  <a:srgbClr val="00BFFF"/>
                </a:solidFill>
                <a:latin typeface="Montserrat"/>
                <a:ea typeface="Montserrat"/>
                <a:cs typeface="Montserrat"/>
                <a:sym typeface="Montserrat"/>
              </a:rPr>
              <a:t>Центры обработки данных</a:t>
            </a:r>
            <a:endParaRPr lang="en-US" sz="1584" spc="-23" dirty="0">
              <a:solidFill>
                <a:srgbClr val="00B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7614609" y="2281710"/>
            <a:ext cx="30642" cy="28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8"/>
              </a:lnSpc>
            </a:pPr>
            <a:r>
              <a:rPr lang="en-US" sz="1055" spc="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563416" y="5275062"/>
            <a:ext cx="2630884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64"/>
              </a:lnSpc>
            </a:pPr>
            <a:r>
              <a:rPr lang="ru-RU" sz="1055" spc="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Эти возможности позволяют использовать высокоточное оборудование, требующее стабильной работы. К качеству электроэнергии предъявляются более высокие требования, и системы ОВКВ должны соответствовать стандартам с ультранизким уровнем гармоник.</a:t>
            </a:r>
            <a:endParaRPr lang="en-US" sz="1055" spc="4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2563416" y="2370094"/>
            <a:ext cx="2630884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64"/>
              </a:lnSpc>
            </a:pPr>
            <a:r>
              <a:rPr lang="ru-RU" sz="1055" spc="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Промышленные здания отличаются тяжелым оборудованием, высоким энергопотреблением и высокими требованиями к вентиляции. В некоторых помещениях присутствует пыль, масляный или соляной туман, поэтому требуется оборудование для кондиционирования воздуха с высокой выходной мощностью и надежной защитой.</a:t>
            </a:r>
            <a:endParaRPr lang="en-US" sz="1055" spc="4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7351747" y="5178930"/>
            <a:ext cx="2682268" cy="1426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63"/>
              </a:lnSpc>
            </a:pPr>
            <a:r>
              <a:rPr lang="ru-RU" sz="1055" spc="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Большие площади соответствуют большей вычислительной мощности. В дополнение к строгим требованиям к гармоническим характеристикам, оборудование для кондиционирования воздуха также должно быть компактным из-за ограниченности пространства.</a:t>
            </a:r>
            <a:endParaRPr lang="en-US" sz="1055" spc="4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7351747" y="2607634"/>
            <a:ext cx="2682268" cy="1246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364"/>
              </a:lnSpc>
            </a:pPr>
            <a:r>
              <a:rPr lang="ru-RU" sz="1055" spc="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Этот сегмент включает жилые районы, офисные здания и торговые центры, где требуются высокие стандарты комфорта. Системы ОВКВ должны соответствовать строгим требованиям по электромагнитной совместимости и уровню шума.</a:t>
            </a:r>
            <a:endParaRPr lang="en-US" sz="1055" spc="4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" name="TextBox 37"/>
          <p:cNvSpPr txBox="1"/>
          <p:nvPr/>
        </p:nvSpPr>
        <p:spPr>
          <a:xfrm>
            <a:off x="2834640" y="4629783"/>
            <a:ext cx="230641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17"/>
              </a:lnSpc>
            </a:pPr>
            <a:r>
              <a:rPr lang="ru-RU" sz="1584" spc="-23" dirty="0">
                <a:solidFill>
                  <a:srgbClr val="00BFFF"/>
                </a:solidFill>
                <a:latin typeface="Montserrat"/>
                <a:ea typeface="Montserrat"/>
                <a:cs typeface="Montserrat"/>
                <a:sym typeface="Montserrat"/>
              </a:rPr>
              <a:t>Больницы, аэропорты и лаборатории</a:t>
            </a:r>
            <a:endParaRPr lang="en-US" sz="1584" spc="-23" dirty="0">
              <a:solidFill>
                <a:srgbClr val="00B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TextBox 37"/>
          <p:cNvSpPr txBox="1"/>
          <p:nvPr/>
        </p:nvSpPr>
        <p:spPr>
          <a:xfrm>
            <a:off x="7721452" y="1918614"/>
            <a:ext cx="2425848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17"/>
              </a:lnSpc>
            </a:pPr>
            <a:r>
              <a:rPr lang="ru-RU" sz="1584" spc="-23" dirty="0">
                <a:solidFill>
                  <a:srgbClr val="00BFFF"/>
                </a:solidFill>
                <a:latin typeface="Montserrat"/>
                <a:ea typeface="Montserrat"/>
                <a:cs typeface="Montserrat"/>
                <a:sym typeface="Montserrat"/>
              </a:rPr>
              <a:t>Жилые и коммерческие здания</a:t>
            </a:r>
            <a:endParaRPr lang="en-US" sz="1584" spc="-23" dirty="0">
              <a:solidFill>
                <a:srgbClr val="00B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72668"/>
            <a:ext cx="10692384" cy="6013704"/>
            <a:chOff x="0" y="0"/>
            <a:chExt cx="10692384" cy="6013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2383" cy="6013704"/>
            </a:xfrm>
            <a:custGeom>
              <a:avLst/>
              <a:gdLst/>
              <a:ahLst/>
              <a:cxnLst/>
              <a:rect l="l" t="t" r="r" b="b"/>
              <a:pathLst>
                <a:path w="10692383" h="6013704">
                  <a:moveTo>
                    <a:pt x="0" y="0"/>
                  </a:moveTo>
                  <a:lnTo>
                    <a:pt x="10692383" y="0"/>
                  </a:lnTo>
                  <a:lnTo>
                    <a:pt x="10692383" y="6013704"/>
                  </a:lnTo>
                  <a:lnTo>
                    <a:pt x="0" y="601370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772668"/>
            <a:ext cx="10692384" cy="6013704"/>
            <a:chOff x="0" y="0"/>
            <a:chExt cx="14256512" cy="80182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256513" cy="8018272"/>
            </a:xfrm>
            <a:custGeom>
              <a:avLst/>
              <a:gdLst/>
              <a:ahLst/>
              <a:cxnLst/>
              <a:rect l="l" t="t" r="r" b="b"/>
              <a:pathLst>
                <a:path w="14256513" h="8018272">
                  <a:moveTo>
                    <a:pt x="0" y="0"/>
                  </a:moveTo>
                  <a:lnTo>
                    <a:pt x="14256513" y="0"/>
                  </a:lnTo>
                  <a:lnTo>
                    <a:pt x="14256513" y="8018272"/>
                  </a:lnTo>
                  <a:lnTo>
                    <a:pt x="0" y="8018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354073" y="885949"/>
            <a:ext cx="602485" cy="602485"/>
          </a:xfrm>
          <a:custGeom>
            <a:avLst/>
            <a:gdLst/>
            <a:ahLst/>
            <a:cxnLst/>
            <a:rect l="l" t="t" r="r" b="b"/>
            <a:pathLst>
              <a:path w="602485" h="602485">
                <a:moveTo>
                  <a:pt x="0" y="0"/>
                </a:moveTo>
                <a:lnTo>
                  <a:pt x="602485" y="0"/>
                </a:lnTo>
                <a:lnTo>
                  <a:pt x="602485" y="602485"/>
                </a:lnTo>
                <a:lnTo>
                  <a:pt x="0" y="6024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4706112" y="2481072"/>
            <a:ext cx="5132832" cy="3200400"/>
            <a:chOff x="0" y="0"/>
            <a:chExt cx="6843776" cy="4267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843776" cy="4267200"/>
            </a:xfrm>
            <a:custGeom>
              <a:avLst/>
              <a:gdLst/>
              <a:ahLst/>
              <a:cxnLst/>
              <a:rect l="l" t="t" r="r" b="b"/>
              <a:pathLst>
                <a:path w="6843776" h="4267200">
                  <a:moveTo>
                    <a:pt x="0" y="0"/>
                  </a:moveTo>
                  <a:lnTo>
                    <a:pt x="6843776" y="0"/>
                  </a:lnTo>
                  <a:lnTo>
                    <a:pt x="6843776" y="4267200"/>
                  </a:lnTo>
                  <a:lnTo>
                    <a:pt x="0" y="4267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4703826" y="2483358"/>
            <a:ext cx="5134356" cy="3198876"/>
          </a:xfrm>
          <a:custGeom>
            <a:avLst/>
            <a:gdLst/>
            <a:ahLst/>
            <a:cxnLst/>
            <a:rect l="l" t="t" r="r" b="b"/>
            <a:pathLst>
              <a:path w="5134356" h="3198876">
                <a:moveTo>
                  <a:pt x="0" y="0"/>
                </a:moveTo>
                <a:lnTo>
                  <a:pt x="5134356" y="0"/>
                </a:lnTo>
                <a:lnTo>
                  <a:pt x="5134356" y="3198876"/>
                </a:lnTo>
                <a:lnTo>
                  <a:pt x="0" y="31988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4706112" y="2481072"/>
            <a:ext cx="5364988" cy="4198344"/>
            <a:chOff x="0" y="0"/>
            <a:chExt cx="6843776" cy="4267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843776" cy="4267200"/>
            </a:xfrm>
            <a:custGeom>
              <a:avLst/>
              <a:gdLst/>
              <a:ahLst/>
              <a:cxnLst/>
              <a:rect l="l" t="t" r="r" b="b"/>
              <a:pathLst>
                <a:path w="6843776" h="4267200">
                  <a:moveTo>
                    <a:pt x="0" y="0"/>
                  </a:moveTo>
                  <a:lnTo>
                    <a:pt x="6843776" y="0"/>
                  </a:lnTo>
                  <a:lnTo>
                    <a:pt x="6843776" y="4267200"/>
                  </a:lnTo>
                  <a:lnTo>
                    <a:pt x="0" y="4267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4910836" y="3092450"/>
            <a:ext cx="278892" cy="278892"/>
            <a:chOff x="0" y="0"/>
            <a:chExt cx="371856" cy="37185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1856" cy="371856"/>
            </a:xfrm>
            <a:custGeom>
              <a:avLst/>
              <a:gdLst/>
              <a:ahLst/>
              <a:cxnLst/>
              <a:rect l="l" t="t" r="r" b="b"/>
              <a:pathLst>
                <a:path w="371856" h="371856">
                  <a:moveTo>
                    <a:pt x="0" y="0"/>
                  </a:moveTo>
                  <a:lnTo>
                    <a:pt x="371856" y="0"/>
                  </a:lnTo>
                  <a:lnTo>
                    <a:pt x="371856" y="371856"/>
                  </a:lnTo>
                  <a:lnTo>
                    <a:pt x="0" y="371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4910836" y="3666998"/>
            <a:ext cx="278892" cy="277368"/>
            <a:chOff x="0" y="0"/>
            <a:chExt cx="371856" cy="36982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71856" cy="369824"/>
            </a:xfrm>
            <a:custGeom>
              <a:avLst/>
              <a:gdLst/>
              <a:ahLst/>
              <a:cxnLst/>
              <a:rect l="l" t="t" r="r" b="b"/>
              <a:pathLst>
                <a:path w="371856" h="369824">
                  <a:moveTo>
                    <a:pt x="0" y="0"/>
                  </a:moveTo>
                  <a:lnTo>
                    <a:pt x="371856" y="0"/>
                  </a:lnTo>
                  <a:lnTo>
                    <a:pt x="371856" y="369824"/>
                  </a:lnTo>
                  <a:lnTo>
                    <a:pt x="0" y="369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4889500" y="4360418"/>
            <a:ext cx="278892" cy="278892"/>
            <a:chOff x="0" y="0"/>
            <a:chExt cx="371856" cy="37185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1856" cy="371856"/>
            </a:xfrm>
            <a:custGeom>
              <a:avLst/>
              <a:gdLst/>
              <a:ahLst/>
              <a:cxnLst/>
              <a:rect l="l" t="t" r="r" b="b"/>
              <a:pathLst>
                <a:path w="371856" h="371856">
                  <a:moveTo>
                    <a:pt x="0" y="0"/>
                  </a:moveTo>
                  <a:lnTo>
                    <a:pt x="371856" y="0"/>
                  </a:lnTo>
                  <a:lnTo>
                    <a:pt x="371856" y="371856"/>
                  </a:lnTo>
                  <a:lnTo>
                    <a:pt x="0" y="371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4889500" y="5262626"/>
            <a:ext cx="278892" cy="274320"/>
            <a:chOff x="0" y="0"/>
            <a:chExt cx="371856" cy="36576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1856" cy="365760"/>
            </a:xfrm>
            <a:custGeom>
              <a:avLst/>
              <a:gdLst/>
              <a:ahLst/>
              <a:cxnLst/>
              <a:rect l="l" t="t" r="r" b="b"/>
              <a:pathLst>
                <a:path w="371856" h="365760">
                  <a:moveTo>
                    <a:pt x="0" y="0"/>
                  </a:moveTo>
                  <a:lnTo>
                    <a:pt x="371856" y="0"/>
                  </a:lnTo>
                  <a:lnTo>
                    <a:pt x="371856" y="365760"/>
                  </a:lnTo>
                  <a:lnTo>
                    <a:pt x="0" y="365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1213104" y="2069592"/>
            <a:ext cx="2703576" cy="4093464"/>
            <a:chOff x="0" y="0"/>
            <a:chExt cx="3604768" cy="545795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604768" cy="5457952"/>
            </a:xfrm>
            <a:custGeom>
              <a:avLst/>
              <a:gdLst/>
              <a:ahLst/>
              <a:cxnLst/>
              <a:rect l="l" t="t" r="r" b="b"/>
              <a:pathLst>
                <a:path w="3604768" h="5457952">
                  <a:moveTo>
                    <a:pt x="0" y="0"/>
                  </a:moveTo>
                  <a:lnTo>
                    <a:pt x="3604768" y="0"/>
                  </a:lnTo>
                  <a:lnTo>
                    <a:pt x="3604768" y="5457952"/>
                  </a:lnTo>
                  <a:lnTo>
                    <a:pt x="0" y="5457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sp>
        <p:nvSpPr>
          <p:cNvPr id="23" name="TextBox 23"/>
          <p:cNvSpPr txBox="1"/>
          <p:nvPr/>
        </p:nvSpPr>
        <p:spPr>
          <a:xfrm>
            <a:off x="10451744" y="6523530"/>
            <a:ext cx="66494" cy="155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6"/>
              </a:lnSpc>
            </a:pPr>
            <a:r>
              <a:rPr lang="en-US" sz="876" spc="-12">
                <a:solidFill>
                  <a:srgbClr val="898989"/>
                </a:solidFill>
                <a:latin typeface="IBM Plex Sans"/>
                <a:ea typeface="IBM Plex Sans"/>
                <a:cs typeface="IBM Plex Sans"/>
                <a:sym typeface="IBM Plex Sans"/>
              </a:rPr>
              <a:t>6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300462" y="2862758"/>
            <a:ext cx="444428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835"/>
              </a:lnSpc>
            </a:pP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Силовое электронное оборудование является источником гармоник, что приводит к высоким затратам на достижение электромагнитной совместимости. Двигатели представляют собой индуктивные нагрузки, которые создают большую нагрузку по реактивной мощности на объекты электроснабжения.</a:t>
            </a:r>
          </a:p>
          <a:p>
            <a:pPr algn="just">
              <a:lnSpc>
                <a:spcPts val="1835"/>
              </a:lnSpc>
            </a:pP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Стабильность в суровых условиях эксплуатации: обеспечение длительной безопасной и стабильной работы оборудования в суровых условиях, таких как высокая температура и влажность.</a:t>
            </a:r>
          </a:p>
          <a:p>
            <a:pPr algn="just">
              <a:lnSpc>
                <a:spcPts val="1835"/>
              </a:lnSpc>
            </a:pP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Повышение эффективности эксплуатации и техобслуживания: Использование интеллектуальных инструментов для осуществления удаленного мониторинга и прогнозного технического обслуживания оборудования, тем самым снижая затраты на эксплуатацию и техническое обслуживание.</a:t>
            </a:r>
            <a:endParaRPr lang="en-US" sz="1223" spc="4" dirty="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30005" y="991705"/>
            <a:ext cx="4655744" cy="843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3"/>
              </a:lnSpc>
            </a:pPr>
            <a:r>
              <a:rPr lang="ru-RU" sz="2459" spc="-31" dirty="0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Проблемы, с которыми сталкиваются клиенты</a:t>
            </a:r>
            <a:endParaRPr lang="en-US" sz="2459" spc="-31" dirty="0">
              <a:solidFill>
                <a:srgbClr val="0070C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72668"/>
            <a:ext cx="10692384" cy="6663182"/>
            <a:chOff x="0" y="0"/>
            <a:chExt cx="10692384" cy="6013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2383" cy="6013704"/>
            </a:xfrm>
            <a:custGeom>
              <a:avLst/>
              <a:gdLst/>
              <a:ahLst/>
              <a:cxnLst/>
              <a:rect l="l" t="t" r="r" b="b"/>
              <a:pathLst>
                <a:path w="10692383" h="6013704">
                  <a:moveTo>
                    <a:pt x="0" y="0"/>
                  </a:moveTo>
                  <a:lnTo>
                    <a:pt x="10692383" y="0"/>
                  </a:lnTo>
                  <a:lnTo>
                    <a:pt x="10692383" y="6013704"/>
                  </a:lnTo>
                  <a:lnTo>
                    <a:pt x="0" y="601370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762" y="772668"/>
            <a:ext cx="10692384" cy="6013704"/>
            <a:chOff x="0" y="0"/>
            <a:chExt cx="14256512" cy="80182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256513" cy="8018272"/>
            </a:xfrm>
            <a:custGeom>
              <a:avLst/>
              <a:gdLst/>
              <a:ahLst/>
              <a:cxnLst/>
              <a:rect l="l" t="t" r="r" b="b"/>
              <a:pathLst>
                <a:path w="14256513" h="8018272">
                  <a:moveTo>
                    <a:pt x="0" y="0"/>
                  </a:moveTo>
                  <a:lnTo>
                    <a:pt x="14256513" y="0"/>
                  </a:lnTo>
                  <a:lnTo>
                    <a:pt x="14256513" y="8018272"/>
                  </a:lnTo>
                  <a:lnTo>
                    <a:pt x="0" y="8018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354073" y="885949"/>
            <a:ext cx="602485" cy="602485"/>
          </a:xfrm>
          <a:custGeom>
            <a:avLst/>
            <a:gdLst/>
            <a:ahLst/>
            <a:cxnLst/>
            <a:rect l="l" t="t" r="r" b="b"/>
            <a:pathLst>
              <a:path w="602485" h="602485">
                <a:moveTo>
                  <a:pt x="0" y="0"/>
                </a:moveTo>
                <a:lnTo>
                  <a:pt x="602485" y="0"/>
                </a:lnTo>
                <a:lnTo>
                  <a:pt x="602485" y="602485"/>
                </a:lnTo>
                <a:lnTo>
                  <a:pt x="0" y="6024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56844" y="2211324"/>
            <a:ext cx="3021296" cy="5072126"/>
            <a:chOff x="0" y="0"/>
            <a:chExt cx="3891280" cy="507593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91280" cy="5075936"/>
            </a:xfrm>
            <a:custGeom>
              <a:avLst/>
              <a:gdLst/>
              <a:ahLst/>
              <a:cxnLst/>
              <a:rect l="l" t="t" r="r" b="b"/>
              <a:pathLst>
                <a:path w="3891280" h="5075936">
                  <a:moveTo>
                    <a:pt x="0" y="0"/>
                  </a:moveTo>
                  <a:lnTo>
                    <a:pt x="3891280" y="0"/>
                  </a:lnTo>
                  <a:lnTo>
                    <a:pt x="3891280" y="5075936"/>
                  </a:lnTo>
                  <a:lnTo>
                    <a:pt x="0" y="5075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3886200" y="2211324"/>
            <a:ext cx="2918460" cy="5072126"/>
            <a:chOff x="0" y="0"/>
            <a:chExt cx="3891280" cy="507593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91280" cy="5075936"/>
            </a:xfrm>
            <a:custGeom>
              <a:avLst/>
              <a:gdLst/>
              <a:ahLst/>
              <a:cxnLst/>
              <a:rect l="l" t="t" r="r" b="b"/>
              <a:pathLst>
                <a:path w="3891280" h="5075936">
                  <a:moveTo>
                    <a:pt x="0" y="0"/>
                  </a:moveTo>
                  <a:lnTo>
                    <a:pt x="3891280" y="0"/>
                  </a:lnTo>
                  <a:lnTo>
                    <a:pt x="3891280" y="5075936"/>
                  </a:lnTo>
                  <a:lnTo>
                    <a:pt x="0" y="5075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7117080" y="2211324"/>
            <a:ext cx="2916936" cy="5072126"/>
            <a:chOff x="0" y="0"/>
            <a:chExt cx="3889248" cy="507593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89248" cy="5075936"/>
            </a:xfrm>
            <a:custGeom>
              <a:avLst/>
              <a:gdLst/>
              <a:ahLst/>
              <a:cxnLst/>
              <a:rect l="l" t="t" r="r" b="b"/>
              <a:pathLst>
                <a:path w="3889248" h="5075936">
                  <a:moveTo>
                    <a:pt x="0" y="0"/>
                  </a:moveTo>
                  <a:lnTo>
                    <a:pt x="3889248" y="0"/>
                  </a:lnTo>
                  <a:lnTo>
                    <a:pt x="3889248" y="5075936"/>
                  </a:lnTo>
                  <a:lnTo>
                    <a:pt x="0" y="5075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669036" y="2221992"/>
            <a:ext cx="2895600" cy="65532"/>
            <a:chOff x="0" y="0"/>
            <a:chExt cx="2895600" cy="6553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95600" cy="65532"/>
            </a:xfrm>
            <a:custGeom>
              <a:avLst/>
              <a:gdLst/>
              <a:ahLst/>
              <a:cxnLst/>
              <a:rect l="l" t="t" r="r" b="b"/>
              <a:pathLst>
                <a:path w="2895600" h="65532">
                  <a:moveTo>
                    <a:pt x="0" y="0"/>
                  </a:moveTo>
                  <a:lnTo>
                    <a:pt x="2895600" y="0"/>
                  </a:lnTo>
                  <a:lnTo>
                    <a:pt x="2895600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9E9E9E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3898392" y="2221992"/>
            <a:ext cx="2895600" cy="65532"/>
            <a:chOff x="0" y="0"/>
            <a:chExt cx="2895600" cy="6553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895600" cy="65532"/>
            </a:xfrm>
            <a:custGeom>
              <a:avLst/>
              <a:gdLst/>
              <a:ahLst/>
              <a:cxnLst/>
              <a:rect l="l" t="t" r="r" b="b"/>
              <a:pathLst>
                <a:path w="2895600" h="65532">
                  <a:moveTo>
                    <a:pt x="0" y="0"/>
                  </a:moveTo>
                  <a:lnTo>
                    <a:pt x="2895600" y="0"/>
                  </a:lnTo>
                  <a:lnTo>
                    <a:pt x="2895600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42A5F5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7129272" y="2221992"/>
            <a:ext cx="2895600" cy="65532"/>
            <a:chOff x="0" y="0"/>
            <a:chExt cx="2895600" cy="6553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895600" cy="65532"/>
            </a:xfrm>
            <a:custGeom>
              <a:avLst/>
              <a:gdLst/>
              <a:ahLst/>
              <a:cxnLst/>
              <a:rect l="l" t="t" r="r" b="b"/>
              <a:pathLst>
                <a:path w="2895600" h="65532">
                  <a:moveTo>
                    <a:pt x="0" y="0"/>
                  </a:moveTo>
                  <a:lnTo>
                    <a:pt x="2895600" y="0"/>
                  </a:lnTo>
                  <a:lnTo>
                    <a:pt x="2895600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0D47A1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0451744" y="6523530"/>
            <a:ext cx="66494" cy="155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6"/>
              </a:lnSpc>
            </a:pPr>
            <a:r>
              <a:rPr lang="en-US" sz="876" spc="-12">
                <a:solidFill>
                  <a:srgbClr val="898989"/>
                </a:solidFill>
                <a:latin typeface="IBM Plex Sans"/>
                <a:ea typeface="IBM Plex Sans"/>
                <a:cs typeface="IBM Plex Sans"/>
                <a:sym typeface="IBM Plex Sans"/>
              </a:rPr>
              <a:t>7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2905" y="3427896"/>
            <a:ext cx="2627471" cy="731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1584" spc="-23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Болевые точки клиентов: Высокие затраты и высокие гармоники</a:t>
            </a:r>
            <a:endParaRPr lang="en-US" sz="1584" spc="-23" dirty="0">
              <a:solidFill>
                <a:srgbClr val="0D47A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72914" y="3875296"/>
            <a:ext cx="35519" cy="339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9"/>
              </a:lnSpc>
            </a:pPr>
            <a:r>
              <a:rPr lang="en-US" sz="1223" spc="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32300" y="3550303"/>
            <a:ext cx="1943449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17"/>
              </a:lnSpc>
            </a:pPr>
            <a:r>
              <a:rPr lang="ru-RU" sz="1584" spc="-23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Решение </a:t>
            </a:r>
            <a:r>
              <a:rPr lang="en-US" sz="1584" spc="-23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GD700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296883" y="3530162"/>
            <a:ext cx="2597801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7"/>
              </a:lnSpc>
            </a:pPr>
            <a:r>
              <a:rPr lang="ru-RU" sz="1584" spc="-23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Выгода клиента</a:t>
            </a:r>
            <a:endParaRPr lang="en-US" sz="1584" spc="-23" dirty="0">
              <a:solidFill>
                <a:srgbClr val="0D47A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12906" y="4159250"/>
            <a:ext cx="2528794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4"/>
              </a:lnSpc>
            </a:pPr>
            <a:r>
              <a:rPr lang="ru-RU" sz="1223" spc="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•Необходимо соответствовать строгим стандартам ЭMC C2. Традиционные решения требуют дополнительных дорогостоящих фильтров, что увеличивает как стоимость, так и габариты.</a:t>
            </a:r>
            <a:endParaRPr lang="en-US" sz="1223" spc="4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912906" y="5759450"/>
            <a:ext cx="2528793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844"/>
              </a:lnSpc>
            </a:pPr>
            <a:r>
              <a:rPr lang="ru-RU" sz="1223" spc="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•На важных объектах, таких как центры обработки данных и аэропорты, предъявляются жесткие требования к сверхнизкому уровню гармоник (</a:t>
            </a:r>
            <a:r>
              <a:rPr lang="ru-RU" sz="1223" spc="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THDi</a:t>
            </a:r>
            <a:r>
              <a:rPr lang="ru-RU" sz="1223" spc="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&lt;5%).</a:t>
            </a:r>
            <a:endParaRPr lang="en-US" sz="1223" spc="4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066050" y="3980071"/>
            <a:ext cx="2588343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4"/>
              </a:lnSpc>
            </a:pPr>
            <a:r>
              <a:rPr lang="en-US" sz="1223" spc="-18" dirty="0">
                <a:solidFill>
                  <a:srgbClr val="42A5F5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ru-RU" sz="1223" spc="-18" dirty="0">
                <a:solidFill>
                  <a:srgbClr val="42A5F5"/>
                </a:solidFill>
                <a:latin typeface="Montserrat"/>
                <a:ea typeface="Montserrat"/>
                <a:cs typeface="Montserrat"/>
                <a:sym typeface="Montserrat"/>
              </a:rPr>
              <a:t>Встроенный фильтр </a:t>
            </a:r>
            <a:r>
              <a:rPr lang="en-US" sz="1223" spc="-18" dirty="0">
                <a:solidFill>
                  <a:srgbClr val="42A5F5"/>
                </a:solidFill>
                <a:latin typeface="Montserrat"/>
                <a:ea typeface="Montserrat"/>
                <a:cs typeface="Montserrat"/>
                <a:sym typeface="Montserrat"/>
              </a:rPr>
              <a:t>C2:</a:t>
            </a:r>
            <a:r>
              <a:rPr lang="ru-RU" sz="1223" spc="-18" dirty="0">
                <a:solidFill>
                  <a:srgbClr val="42A5F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223" spc="-18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Соответствует требованиям, предъявляемым к 150-метровым кабелям двигателя, что исключает необходимость в дополнительных компонентах.</a:t>
            </a:r>
            <a:endParaRPr lang="en-US" sz="1223" spc="4" dirty="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066050" y="5370375"/>
            <a:ext cx="2499849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4"/>
              </a:lnSpc>
            </a:pPr>
            <a:r>
              <a:rPr lang="ru-RU" sz="1223" spc="-18" dirty="0">
                <a:solidFill>
                  <a:srgbClr val="42A5F5"/>
                </a:solidFill>
                <a:latin typeface="Montserrat"/>
                <a:ea typeface="Montserrat"/>
                <a:cs typeface="Montserrat"/>
                <a:sym typeface="Montserrat"/>
              </a:rPr>
              <a:t>•Технология с низким уровнем гармоник:</a:t>
            </a:r>
            <a:endParaRPr lang="en-US" sz="1223" spc="-18" dirty="0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066051" y="5841672"/>
            <a:ext cx="2588344" cy="1136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4"/>
              </a:lnSpc>
            </a:pP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Стандартная версия с </a:t>
            </a:r>
            <a:r>
              <a:rPr lang="ru-RU" sz="1223" spc="4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THDi</a:t>
            </a: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≤ 40%; версия со сверхнизким уровнем гармоник с </a:t>
            </a:r>
            <a:r>
              <a:rPr lang="ru-RU" sz="1223" spc="4" dirty="0" err="1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THDi</a:t>
            </a: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 &lt; 5%, удовлетворяющая самым строгим требованиям.</a:t>
            </a:r>
            <a:endParaRPr lang="en-US" sz="1223" spc="4" dirty="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7296882" y="4054029"/>
            <a:ext cx="2545617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4"/>
              </a:lnSpc>
            </a:pP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•Снижает общую стоимость владения (TCO) за счет исключения внешних компонентов фильтра.</a:t>
            </a:r>
          </a:p>
          <a:p>
            <a:pPr>
              <a:lnSpc>
                <a:spcPts val="1844"/>
              </a:lnSpc>
            </a:pP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•Обеспечивает стабильную работу системы, идеально адаптируясь к критическим сценариям, таким как центры обработки данных.</a:t>
            </a:r>
          </a:p>
          <a:p>
            <a:pPr>
              <a:lnSpc>
                <a:spcPts val="1844"/>
              </a:lnSpc>
            </a:pP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•Минимизирует размеры шкафов, оптимизируя использование пространства в помещениях для оборудования.</a:t>
            </a:r>
            <a:endParaRPr lang="en-US" sz="1223" spc="4" dirty="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877843" y="1691202"/>
            <a:ext cx="8815530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2"/>
              </a:lnSpc>
            </a:pPr>
            <a:r>
              <a:rPr lang="ru-RU" sz="1751" spc="-17" dirty="0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Отличные показатели электромагнитной совместимости и низкий уровень гармоник</a:t>
            </a:r>
            <a:endParaRPr lang="en-US" sz="1751" spc="-17" dirty="0">
              <a:solidFill>
                <a:srgbClr val="0070C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030005" y="991705"/>
            <a:ext cx="5296271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3"/>
              </a:lnSpc>
            </a:pPr>
            <a:r>
              <a:rPr lang="ru-RU" sz="2459" spc="-31" dirty="0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Решая проблемы, приноси пользу</a:t>
            </a:r>
            <a:endParaRPr lang="en-US" sz="2459" spc="-31" dirty="0">
              <a:solidFill>
                <a:srgbClr val="0070C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72668"/>
            <a:ext cx="10692384" cy="6013704"/>
            <a:chOff x="0" y="0"/>
            <a:chExt cx="10692384" cy="6013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2383" cy="6013704"/>
            </a:xfrm>
            <a:custGeom>
              <a:avLst/>
              <a:gdLst/>
              <a:ahLst/>
              <a:cxnLst/>
              <a:rect l="l" t="t" r="r" b="b"/>
              <a:pathLst>
                <a:path w="10692383" h="6013704">
                  <a:moveTo>
                    <a:pt x="0" y="0"/>
                  </a:moveTo>
                  <a:lnTo>
                    <a:pt x="10692383" y="0"/>
                  </a:lnTo>
                  <a:lnTo>
                    <a:pt x="10692383" y="6013704"/>
                  </a:lnTo>
                  <a:lnTo>
                    <a:pt x="0" y="601370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772668"/>
            <a:ext cx="10692384" cy="6013704"/>
            <a:chOff x="0" y="0"/>
            <a:chExt cx="14256512" cy="80182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256513" cy="8018272"/>
            </a:xfrm>
            <a:custGeom>
              <a:avLst/>
              <a:gdLst/>
              <a:ahLst/>
              <a:cxnLst/>
              <a:rect l="l" t="t" r="r" b="b"/>
              <a:pathLst>
                <a:path w="14256513" h="8018272">
                  <a:moveTo>
                    <a:pt x="0" y="0"/>
                  </a:moveTo>
                  <a:lnTo>
                    <a:pt x="14256513" y="0"/>
                  </a:lnTo>
                  <a:lnTo>
                    <a:pt x="14256513" y="8018272"/>
                  </a:lnTo>
                  <a:lnTo>
                    <a:pt x="0" y="8018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354073" y="885949"/>
            <a:ext cx="602485" cy="602485"/>
          </a:xfrm>
          <a:custGeom>
            <a:avLst/>
            <a:gdLst/>
            <a:ahLst/>
            <a:cxnLst/>
            <a:rect l="l" t="t" r="r" b="b"/>
            <a:pathLst>
              <a:path w="602485" h="602485">
                <a:moveTo>
                  <a:pt x="0" y="0"/>
                </a:moveTo>
                <a:lnTo>
                  <a:pt x="602485" y="0"/>
                </a:lnTo>
                <a:lnTo>
                  <a:pt x="602485" y="602485"/>
                </a:lnTo>
                <a:lnTo>
                  <a:pt x="0" y="6024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46176" y="2189177"/>
            <a:ext cx="2918460" cy="3806952"/>
            <a:chOff x="0" y="0"/>
            <a:chExt cx="3891280" cy="507593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91280" cy="5075936"/>
            </a:xfrm>
            <a:custGeom>
              <a:avLst/>
              <a:gdLst/>
              <a:ahLst/>
              <a:cxnLst/>
              <a:rect l="l" t="t" r="r" b="b"/>
              <a:pathLst>
                <a:path w="3891280" h="5075936">
                  <a:moveTo>
                    <a:pt x="0" y="0"/>
                  </a:moveTo>
                  <a:lnTo>
                    <a:pt x="3891280" y="0"/>
                  </a:lnTo>
                  <a:lnTo>
                    <a:pt x="3891280" y="5075936"/>
                  </a:lnTo>
                  <a:lnTo>
                    <a:pt x="0" y="5075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891540" y="3608070"/>
            <a:ext cx="2450592" cy="10668"/>
          </a:xfrm>
          <a:custGeom>
            <a:avLst/>
            <a:gdLst/>
            <a:ahLst/>
            <a:cxnLst/>
            <a:rect l="l" t="t" r="r" b="b"/>
            <a:pathLst>
              <a:path w="2450592" h="10668">
                <a:moveTo>
                  <a:pt x="0" y="0"/>
                </a:moveTo>
                <a:lnTo>
                  <a:pt x="2450592" y="0"/>
                </a:lnTo>
                <a:lnTo>
                  <a:pt x="2450592" y="10668"/>
                </a:lnTo>
                <a:lnTo>
                  <a:pt x="0" y="106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120896" y="3605022"/>
            <a:ext cx="2450592" cy="10668"/>
          </a:xfrm>
          <a:custGeom>
            <a:avLst/>
            <a:gdLst/>
            <a:ahLst/>
            <a:cxnLst/>
            <a:rect l="l" t="t" r="r" b="b"/>
            <a:pathLst>
              <a:path w="2450592" h="10668">
                <a:moveTo>
                  <a:pt x="0" y="0"/>
                </a:moveTo>
                <a:lnTo>
                  <a:pt x="2450592" y="0"/>
                </a:lnTo>
                <a:lnTo>
                  <a:pt x="2450592" y="10668"/>
                </a:lnTo>
                <a:lnTo>
                  <a:pt x="0" y="106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3886200" y="2211324"/>
            <a:ext cx="2918460" cy="3806952"/>
            <a:chOff x="0" y="0"/>
            <a:chExt cx="3891280" cy="507593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91280" cy="5075936"/>
            </a:xfrm>
            <a:custGeom>
              <a:avLst/>
              <a:gdLst/>
              <a:ahLst/>
              <a:cxnLst/>
              <a:rect l="l" t="t" r="r" b="b"/>
              <a:pathLst>
                <a:path w="3891280" h="5075936">
                  <a:moveTo>
                    <a:pt x="0" y="0"/>
                  </a:moveTo>
                  <a:lnTo>
                    <a:pt x="3891280" y="0"/>
                  </a:lnTo>
                  <a:lnTo>
                    <a:pt x="3891280" y="5075936"/>
                  </a:lnTo>
                  <a:lnTo>
                    <a:pt x="0" y="5075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7117080" y="2211324"/>
            <a:ext cx="3334664" cy="3806952"/>
            <a:chOff x="0" y="0"/>
            <a:chExt cx="3889248" cy="507593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89248" cy="5075936"/>
            </a:xfrm>
            <a:custGeom>
              <a:avLst/>
              <a:gdLst/>
              <a:ahLst/>
              <a:cxnLst/>
              <a:rect l="l" t="t" r="r" b="b"/>
              <a:pathLst>
                <a:path w="3889248" h="5075936">
                  <a:moveTo>
                    <a:pt x="0" y="0"/>
                  </a:moveTo>
                  <a:lnTo>
                    <a:pt x="3889248" y="0"/>
                  </a:lnTo>
                  <a:lnTo>
                    <a:pt x="3889248" y="5075936"/>
                  </a:lnTo>
                  <a:lnTo>
                    <a:pt x="0" y="5075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7351776" y="3608070"/>
            <a:ext cx="2449068" cy="10668"/>
          </a:xfrm>
          <a:custGeom>
            <a:avLst/>
            <a:gdLst/>
            <a:ahLst/>
            <a:cxnLst/>
            <a:rect l="l" t="t" r="r" b="b"/>
            <a:pathLst>
              <a:path w="2449068" h="10668">
                <a:moveTo>
                  <a:pt x="0" y="0"/>
                </a:moveTo>
                <a:lnTo>
                  <a:pt x="2449068" y="0"/>
                </a:lnTo>
                <a:lnTo>
                  <a:pt x="2449068" y="10668"/>
                </a:lnTo>
                <a:lnTo>
                  <a:pt x="0" y="106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5009388" y="2439924"/>
            <a:ext cx="676656" cy="678180"/>
            <a:chOff x="0" y="0"/>
            <a:chExt cx="902208" cy="9042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02208" cy="904240"/>
            </a:xfrm>
            <a:custGeom>
              <a:avLst/>
              <a:gdLst/>
              <a:ahLst/>
              <a:cxnLst/>
              <a:rect l="l" t="t" r="r" b="b"/>
              <a:pathLst>
                <a:path w="902208" h="904240">
                  <a:moveTo>
                    <a:pt x="0" y="0"/>
                  </a:moveTo>
                  <a:lnTo>
                    <a:pt x="902208" y="0"/>
                  </a:lnTo>
                  <a:lnTo>
                    <a:pt x="902208" y="904240"/>
                  </a:lnTo>
                  <a:lnTo>
                    <a:pt x="0" y="9042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grpSp>
        <p:nvGrpSpPr>
          <p:cNvPr id="18" name="Group 18"/>
          <p:cNvGrpSpPr/>
          <p:nvPr/>
        </p:nvGrpSpPr>
        <p:grpSpPr>
          <a:xfrm>
            <a:off x="669036" y="2221992"/>
            <a:ext cx="2895600" cy="65532"/>
            <a:chOff x="0" y="0"/>
            <a:chExt cx="2895600" cy="6553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895600" cy="65532"/>
            </a:xfrm>
            <a:custGeom>
              <a:avLst/>
              <a:gdLst/>
              <a:ahLst/>
              <a:cxnLst/>
              <a:rect l="l" t="t" r="r" b="b"/>
              <a:pathLst>
                <a:path w="2895600" h="65532">
                  <a:moveTo>
                    <a:pt x="0" y="0"/>
                  </a:moveTo>
                  <a:lnTo>
                    <a:pt x="2895600" y="0"/>
                  </a:lnTo>
                  <a:lnTo>
                    <a:pt x="2895600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9E9E9E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3898392" y="2221992"/>
            <a:ext cx="2895600" cy="65532"/>
            <a:chOff x="0" y="0"/>
            <a:chExt cx="2895600" cy="6553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895600" cy="65532"/>
            </a:xfrm>
            <a:custGeom>
              <a:avLst/>
              <a:gdLst/>
              <a:ahLst/>
              <a:cxnLst/>
              <a:rect l="l" t="t" r="r" b="b"/>
              <a:pathLst>
                <a:path w="2895600" h="65532">
                  <a:moveTo>
                    <a:pt x="0" y="0"/>
                  </a:moveTo>
                  <a:lnTo>
                    <a:pt x="2895600" y="0"/>
                  </a:lnTo>
                  <a:lnTo>
                    <a:pt x="2895600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42A5F5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7129272" y="2221992"/>
            <a:ext cx="3322472" cy="65532"/>
            <a:chOff x="0" y="0"/>
            <a:chExt cx="2895600" cy="6553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895600" cy="65532"/>
            </a:xfrm>
            <a:custGeom>
              <a:avLst/>
              <a:gdLst/>
              <a:ahLst/>
              <a:cxnLst/>
              <a:rect l="l" t="t" r="r" b="b"/>
              <a:pathLst>
                <a:path w="2895600" h="65532">
                  <a:moveTo>
                    <a:pt x="0" y="0"/>
                  </a:moveTo>
                  <a:lnTo>
                    <a:pt x="2895600" y="0"/>
                  </a:lnTo>
                  <a:lnTo>
                    <a:pt x="2895600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0D47A1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0451744" y="6523530"/>
            <a:ext cx="66494" cy="155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6"/>
              </a:lnSpc>
            </a:pPr>
            <a:r>
              <a:rPr lang="en-US" sz="876" spc="-12">
                <a:solidFill>
                  <a:srgbClr val="898989"/>
                </a:solidFill>
                <a:latin typeface="IBM Plex Sans"/>
                <a:ea typeface="IBM Plex Sans"/>
                <a:cs typeface="IBM Plex Sans"/>
                <a:sym typeface="IBM Plex Sans"/>
              </a:rPr>
              <a:t>8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93493" y="1724235"/>
            <a:ext cx="6613712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2"/>
              </a:lnSpc>
            </a:pPr>
            <a:r>
              <a:rPr lang="ru-RU" sz="1751" spc="-17" dirty="0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Высокий коэффициент мощности и очень гибкая конфигурация</a:t>
            </a:r>
            <a:endParaRPr lang="en-US" sz="1751" spc="-17" dirty="0">
              <a:solidFill>
                <a:srgbClr val="0070C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69036" y="3228061"/>
            <a:ext cx="2875712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7"/>
              </a:lnSpc>
            </a:pPr>
            <a:r>
              <a:rPr lang="ru-RU" sz="1584" spc="-23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Болевые точки клиентов</a:t>
            </a:r>
            <a:endParaRPr lang="en-US" sz="1584" spc="-23" dirty="0">
              <a:solidFill>
                <a:srgbClr val="0D47A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279900" y="3267521"/>
            <a:ext cx="2046375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7"/>
              </a:lnSpc>
            </a:pPr>
            <a:r>
              <a:rPr lang="ru-RU" sz="1584" spc="-23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Решение </a:t>
            </a:r>
            <a:r>
              <a:rPr lang="en-US" sz="1584" spc="-23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GD700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480300" y="3228061"/>
            <a:ext cx="2293639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7"/>
              </a:lnSpc>
            </a:pPr>
            <a:r>
              <a:rPr lang="ru-RU" sz="1584" spc="-23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Выгода клиента</a:t>
            </a:r>
            <a:endParaRPr lang="en-US" sz="1584" spc="-23" dirty="0">
              <a:solidFill>
                <a:srgbClr val="0D47A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93044" y="3667354"/>
            <a:ext cx="2548655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4"/>
              </a:lnSpc>
            </a:pP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•Низкий коэффициент мощности приводит к увеличению тарифов на электроэнергию. •Значительное увеличение потерь в сети. </a:t>
            </a:r>
          </a:p>
          <a:p>
            <a:pPr>
              <a:lnSpc>
                <a:spcPts val="1844"/>
              </a:lnSpc>
            </a:pP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•Различные требования к конфигурации, такие как класс защиты и интерфейсы связи, </a:t>
            </a:r>
          </a:p>
          <a:p>
            <a:pPr>
              <a:lnSpc>
                <a:spcPts val="1844"/>
              </a:lnSpc>
            </a:pP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для различных сценариев применения.</a:t>
            </a:r>
            <a:endParaRPr lang="en-US" sz="1223" spc="4" dirty="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975100" y="3753898"/>
            <a:ext cx="272949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3"/>
              </a:lnSpc>
            </a:pPr>
            <a:r>
              <a:rPr lang="en-US" sz="1223" spc="-18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ru-RU" sz="1223" spc="-18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Встроенный </a:t>
            </a:r>
            <a:r>
              <a:rPr lang="en-US" sz="1223" spc="-18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 DC</a:t>
            </a:r>
            <a:r>
              <a:rPr lang="ru-RU" sz="1223" spc="-18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-дроссель</a:t>
            </a:r>
            <a:r>
              <a:rPr lang="en-US" sz="1223" spc="-18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ru-RU" sz="1223" spc="-18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Эффективно подавляет гармоники и стабилизирует коэффициент мощности выше 0,9.</a:t>
            </a:r>
            <a:endParaRPr lang="en-US" sz="1223" spc="-18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975100" y="4679255"/>
            <a:ext cx="2726899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3"/>
              </a:lnSpc>
            </a:pPr>
            <a:r>
              <a:rPr lang="ru-RU" sz="1223" spc="-18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•Гибкая конфигурация оборудования: </a:t>
            </a:r>
          </a:p>
          <a:p>
            <a:pPr>
              <a:lnSpc>
                <a:spcPts val="1843"/>
              </a:lnSpc>
            </a:pPr>
            <a:r>
              <a:rPr lang="ru-RU" sz="1223" spc="-18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Степень защиты IP21/IP55. Поддержка протоколов связи </a:t>
            </a:r>
            <a:r>
              <a:rPr lang="ru-RU" sz="1223" spc="-18" dirty="0" err="1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Profinet</a:t>
            </a:r>
            <a:r>
              <a:rPr lang="ru-RU" sz="1223" spc="-18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ru-RU" sz="1223" spc="-18" dirty="0" err="1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EtherCAT</a:t>
            </a:r>
            <a:r>
              <a:rPr lang="ru-RU" sz="1223" spc="-18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en-US" sz="1223" spc="4" dirty="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7251700" y="3702050"/>
            <a:ext cx="3047999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45"/>
              </a:lnSpc>
            </a:pP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•Позволяет избежать снижения тарифов на электроэнергию и снизить эксплуатационные расходы. </a:t>
            </a:r>
          </a:p>
          <a:p>
            <a:pPr>
              <a:lnSpc>
                <a:spcPts val="1845"/>
              </a:lnSpc>
            </a:pP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•Минимизирует реактивный ток и снижает потери в сети. </a:t>
            </a:r>
          </a:p>
          <a:p>
            <a:pPr>
              <a:lnSpc>
                <a:spcPts val="1845"/>
              </a:lnSpc>
            </a:pPr>
            <a:r>
              <a:rPr lang="ru-RU" sz="1223" spc="4" dirty="0">
                <a:solidFill>
                  <a:srgbClr val="424242"/>
                </a:solidFill>
                <a:latin typeface="Open Sans"/>
                <a:ea typeface="Open Sans"/>
                <a:cs typeface="Open Sans"/>
                <a:sym typeface="Open Sans"/>
              </a:rPr>
              <a:t>•Обеспечивает индивидуальную конфигурацию, позволяющую избежать функциональной избыточности и повысить эффективность интеграции.</a:t>
            </a:r>
            <a:endParaRPr lang="en-US" sz="1223" spc="4" dirty="0">
              <a:solidFill>
                <a:srgbClr val="42424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030005" y="991705"/>
            <a:ext cx="5296271" cy="406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3"/>
              </a:lnSpc>
            </a:pPr>
            <a:r>
              <a:rPr lang="ru-RU" sz="2459" spc="-31" dirty="0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Решая проблемы, приноси пользу</a:t>
            </a:r>
            <a:endParaRPr lang="en-US" sz="2459" spc="-31" dirty="0">
              <a:solidFill>
                <a:srgbClr val="0070C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72668"/>
            <a:ext cx="10692384" cy="6013704"/>
            <a:chOff x="0" y="0"/>
            <a:chExt cx="10692384" cy="60137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92383" cy="6013704"/>
            </a:xfrm>
            <a:custGeom>
              <a:avLst/>
              <a:gdLst/>
              <a:ahLst/>
              <a:cxnLst/>
              <a:rect l="l" t="t" r="r" b="b"/>
              <a:pathLst>
                <a:path w="10692383" h="6013704">
                  <a:moveTo>
                    <a:pt x="0" y="0"/>
                  </a:moveTo>
                  <a:lnTo>
                    <a:pt x="10692383" y="0"/>
                  </a:lnTo>
                  <a:lnTo>
                    <a:pt x="10692383" y="6013704"/>
                  </a:lnTo>
                  <a:lnTo>
                    <a:pt x="0" y="601370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772668"/>
            <a:ext cx="10692384" cy="6013704"/>
            <a:chOff x="0" y="0"/>
            <a:chExt cx="14256512" cy="80182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256513" cy="8018272"/>
            </a:xfrm>
            <a:custGeom>
              <a:avLst/>
              <a:gdLst/>
              <a:ahLst/>
              <a:cxnLst/>
              <a:rect l="l" t="t" r="r" b="b"/>
              <a:pathLst>
                <a:path w="14256513" h="8018272">
                  <a:moveTo>
                    <a:pt x="0" y="0"/>
                  </a:moveTo>
                  <a:lnTo>
                    <a:pt x="14256513" y="0"/>
                  </a:lnTo>
                  <a:lnTo>
                    <a:pt x="14256513" y="8018272"/>
                  </a:lnTo>
                  <a:lnTo>
                    <a:pt x="0" y="8018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354073" y="885949"/>
            <a:ext cx="602485" cy="602485"/>
          </a:xfrm>
          <a:custGeom>
            <a:avLst/>
            <a:gdLst/>
            <a:ahLst/>
            <a:cxnLst/>
            <a:rect l="l" t="t" r="r" b="b"/>
            <a:pathLst>
              <a:path w="602485" h="602485">
                <a:moveTo>
                  <a:pt x="0" y="0"/>
                </a:moveTo>
                <a:lnTo>
                  <a:pt x="602485" y="0"/>
                </a:lnTo>
                <a:lnTo>
                  <a:pt x="602485" y="602485"/>
                </a:lnTo>
                <a:lnTo>
                  <a:pt x="0" y="6024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56844" y="2211324"/>
            <a:ext cx="2918460" cy="5102168"/>
            <a:chOff x="0" y="0"/>
            <a:chExt cx="3891280" cy="56408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91280" cy="5640832"/>
            </a:xfrm>
            <a:custGeom>
              <a:avLst/>
              <a:gdLst/>
              <a:ahLst/>
              <a:cxnLst/>
              <a:rect l="l" t="t" r="r" b="b"/>
              <a:pathLst>
                <a:path w="3891280" h="5640832">
                  <a:moveTo>
                    <a:pt x="0" y="0"/>
                  </a:moveTo>
                  <a:lnTo>
                    <a:pt x="3891280" y="0"/>
                  </a:lnTo>
                  <a:lnTo>
                    <a:pt x="3891280" y="5640832"/>
                  </a:lnTo>
                  <a:lnTo>
                    <a:pt x="0" y="56408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3886200" y="2211324"/>
            <a:ext cx="2918460" cy="5102168"/>
            <a:chOff x="0" y="0"/>
            <a:chExt cx="3891280" cy="564083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91280" cy="5640832"/>
            </a:xfrm>
            <a:custGeom>
              <a:avLst/>
              <a:gdLst/>
              <a:ahLst/>
              <a:cxnLst/>
              <a:rect l="l" t="t" r="r" b="b"/>
              <a:pathLst>
                <a:path w="3891280" h="5640832">
                  <a:moveTo>
                    <a:pt x="0" y="0"/>
                  </a:moveTo>
                  <a:lnTo>
                    <a:pt x="3891280" y="0"/>
                  </a:lnTo>
                  <a:lnTo>
                    <a:pt x="3891280" y="5640832"/>
                  </a:lnTo>
                  <a:lnTo>
                    <a:pt x="0" y="56408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7117080" y="2211324"/>
            <a:ext cx="2916936" cy="5102168"/>
            <a:chOff x="0" y="0"/>
            <a:chExt cx="3889248" cy="564083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89248" cy="5640832"/>
            </a:xfrm>
            <a:custGeom>
              <a:avLst/>
              <a:gdLst/>
              <a:ahLst/>
              <a:cxnLst/>
              <a:rect l="l" t="t" r="r" b="b"/>
              <a:pathLst>
                <a:path w="3889248" h="5640832">
                  <a:moveTo>
                    <a:pt x="0" y="0"/>
                  </a:moveTo>
                  <a:lnTo>
                    <a:pt x="3889248" y="0"/>
                  </a:lnTo>
                  <a:lnTo>
                    <a:pt x="3889248" y="5640832"/>
                  </a:lnTo>
                  <a:lnTo>
                    <a:pt x="0" y="56408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669036" y="2221992"/>
            <a:ext cx="2895600" cy="65532"/>
            <a:chOff x="0" y="0"/>
            <a:chExt cx="2895600" cy="6553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895600" cy="65532"/>
            </a:xfrm>
            <a:custGeom>
              <a:avLst/>
              <a:gdLst/>
              <a:ahLst/>
              <a:cxnLst/>
              <a:rect l="l" t="t" r="r" b="b"/>
              <a:pathLst>
                <a:path w="2895600" h="65532">
                  <a:moveTo>
                    <a:pt x="0" y="0"/>
                  </a:moveTo>
                  <a:lnTo>
                    <a:pt x="2895600" y="0"/>
                  </a:lnTo>
                  <a:lnTo>
                    <a:pt x="2895600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9E9E9E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780032" y="2494788"/>
            <a:ext cx="676656" cy="676656"/>
            <a:chOff x="0" y="0"/>
            <a:chExt cx="902208" cy="90220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02208" cy="902208"/>
            </a:xfrm>
            <a:custGeom>
              <a:avLst/>
              <a:gdLst/>
              <a:ahLst/>
              <a:cxnLst/>
              <a:rect l="l" t="t" r="r" b="b"/>
              <a:pathLst>
                <a:path w="902208" h="902208">
                  <a:moveTo>
                    <a:pt x="0" y="0"/>
                  </a:moveTo>
                  <a:lnTo>
                    <a:pt x="902208" y="0"/>
                  </a:lnTo>
                  <a:lnTo>
                    <a:pt x="902208" y="902208"/>
                  </a:lnTo>
                  <a:lnTo>
                    <a:pt x="0" y="902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17" name="Freeform 17"/>
          <p:cNvSpPr/>
          <p:nvPr/>
        </p:nvSpPr>
        <p:spPr>
          <a:xfrm>
            <a:off x="891540" y="3608070"/>
            <a:ext cx="2450592" cy="10668"/>
          </a:xfrm>
          <a:custGeom>
            <a:avLst/>
            <a:gdLst/>
            <a:ahLst/>
            <a:cxnLst/>
            <a:rect l="l" t="t" r="r" b="b"/>
            <a:pathLst>
              <a:path w="2450592" h="10668">
                <a:moveTo>
                  <a:pt x="0" y="0"/>
                </a:moveTo>
                <a:lnTo>
                  <a:pt x="2450592" y="0"/>
                </a:lnTo>
                <a:lnTo>
                  <a:pt x="2450592" y="10668"/>
                </a:lnTo>
                <a:lnTo>
                  <a:pt x="0" y="106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3898392" y="2221992"/>
            <a:ext cx="2895600" cy="65532"/>
            <a:chOff x="0" y="0"/>
            <a:chExt cx="2895600" cy="6553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895600" cy="65532"/>
            </a:xfrm>
            <a:custGeom>
              <a:avLst/>
              <a:gdLst/>
              <a:ahLst/>
              <a:cxnLst/>
              <a:rect l="l" t="t" r="r" b="b"/>
              <a:pathLst>
                <a:path w="2895600" h="65532">
                  <a:moveTo>
                    <a:pt x="0" y="0"/>
                  </a:moveTo>
                  <a:lnTo>
                    <a:pt x="2895600" y="0"/>
                  </a:lnTo>
                  <a:lnTo>
                    <a:pt x="2895600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42A5F5"/>
            </a:solidFill>
          </p:spPr>
        </p:sp>
      </p:grpSp>
      <p:sp>
        <p:nvSpPr>
          <p:cNvPr id="20" name="Freeform 20"/>
          <p:cNvSpPr/>
          <p:nvPr/>
        </p:nvSpPr>
        <p:spPr>
          <a:xfrm>
            <a:off x="4120896" y="3608070"/>
            <a:ext cx="2450592" cy="10668"/>
          </a:xfrm>
          <a:custGeom>
            <a:avLst/>
            <a:gdLst/>
            <a:ahLst/>
            <a:cxnLst/>
            <a:rect l="l" t="t" r="r" b="b"/>
            <a:pathLst>
              <a:path w="2450592" h="10668">
                <a:moveTo>
                  <a:pt x="0" y="0"/>
                </a:moveTo>
                <a:lnTo>
                  <a:pt x="2450592" y="0"/>
                </a:lnTo>
                <a:lnTo>
                  <a:pt x="2450592" y="10668"/>
                </a:lnTo>
                <a:lnTo>
                  <a:pt x="0" y="106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7129272" y="2221992"/>
            <a:ext cx="2895600" cy="65532"/>
            <a:chOff x="0" y="0"/>
            <a:chExt cx="2895600" cy="6553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895600" cy="65532"/>
            </a:xfrm>
            <a:custGeom>
              <a:avLst/>
              <a:gdLst/>
              <a:ahLst/>
              <a:cxnLst/>
              <a:rect l="l" t="t" r="r" b="b"/>
              <a:pathLst>
                <a:path w="2895600" h="65532">
                  <a:moveTo>
                    <a:pt x="0" y="0"/>
                  </a:moveTo>
                  <a:lnTo>
                    <a:pt x="2895600" y="0"/>
                  </a:lnTo>
                  <a:lnTo>
                    <a:pt x="2895600" y="65532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0D47A1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5009388" y="2494788"/>
            <a:ext cx="676656" cy="676656"/>
            <a:chOff x="0" y="0"/>
            <a:chExt cx="902208" cy="90220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02208" cy="902208"/>
            </a:xfrm>
            <a:custGeom>
              <a:avLst/>
              <a:gdLst/>
              <a:ahLst/>
              <a:cxnLst/>
              <a:rect l="l" t="t" r="r" b="b"/>
              <a:pathLst>
                <a:path w="902208" h="902208">
                  <a:moveTo>
                    <a:pt x="0" y="0"/>
                  </a:moveTo>
                  <a:lnTo>
                    <a:pt x="902208" y="0"/>
                  </a:lnTo>
                  <a:lnTo>
                    <a:pt x="902208" y="902208"/>
                  </a:lnTo>
                  <a:lnTo>
                    <a:pt x="0" y="902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8238744" y="2494788"/>
            <a:ext cx="676656" cy="676656"/>
            <a:chOff x="0" y="0"/>
            <a:chExt cx="902208" cy="90220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02208" cy="902208"/>
            </a:xfrm>
            <a:custGeom>
              <a:avLst/>
              <a:gdLst/>
              <a:ahLst/>
              <a:cxnLst/>
              <a:rect l="l" t="t" r="r" b="b"/>
              <a:pathLst>
                <a:path w="902208" h="902208">
                  <a:moveTo>
                    <a:pt x="0" y="0"/>
                  </a:moveTo>
                  <a:lnTo>
                    <a:pt x="902208" y="0"/>
                  </a:lnTo>
                  <a:lnTo>
                    <a:pt x="902208" y="902208"/>
                  </a:lnTo>
                  <a:lnTo>
                    <a:pt x="0" y="902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  <p:sp>
        <p:nvSpPr>
          <p:cNvPr id="27" name="Freeform 27"/>
          <p:cNvSpPr/>
          <p:nvPr/>
        </p:nvSpPr>
        <p:spPr>
          <a:xfrm>
            <a:off x="7351776" y="3608070"/>
            <a:ext cx="2449068" cy="10668"/>
          </a:xfrm>
          <a:custGeom>
            <a:avLst/>
            <a:gdLst/>
            <a:ahLst/>
            <a:cxnLst/>
            <a:rect l="l" t="t" r="r" b="b"/>
            <a:pathLst>
              <a:path w="2449068" h="10668">
                <a:moveTo>
                  <a:pt x="0" y="0"/>
                </a:moveTo>
                <a:lnTo>
                  <a:pt x="2449068" y="0"/>
                </a:lnTo>
                <a:lnTo>
                  <a:pt x="2449068" y="10668"/>
                </a:lnTo>
                <a:lnTo>
                  <a:pt x="0" y="1066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0451744" y="6523530"/>
            <a:ext cx="66494" cy="155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26"/>
              </a:lnSpc>
            </a:pPr>
            <a:r>
              <a:rPr lang="en-US" sz="876" spc="-12">
                <a:solidFill>
                  <a:srgbClr val="898989"/>
                </a:solidFill>
                <a:latin typeface="IBM Plex Sans"/>
                <a:ea typeface="IBM Plex Sans"/>
                <a:cs typeface="IBM Plex Sans"/>
                <a:sym typeface="IBM Plex Sans"/>
              </a:rPr>
              <a:t>9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98500" y="1488434"/>
            <a:ext cx="574954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2"/>
              </a:lnSpc>
            </a:pPr>
            <a:r>
              <a:rPr lang="ru-RU" sz="1751" spc="-17" dirty="0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Цифровые технологии управления на основе ИИ – </a:t>
            </a:r>
          </a:p>
          <a:p>
            <a:pPr>
              <a:lnSpc>
                <a:spcPts val="2452"/>
              </a:lnSpc>
            </a:pPr>
            <a:r>
              <a:rPr lang="ru-RU" sz="1751" spc="-17" dirty="0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достижение "упрощенных и эффективных операций"</a:t>
            </a:r>
            <a:endParaRPr lang="en-US" sz="1751" spc="-17" dirty="0">
              <a:solidFill>
                <a:srgbClr val="0070C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84779" y="3214459"/>
            <a:ext cx="2909321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2"/>
              </a:lnSpc>
            </a:pPr>
            <a:r>
              <a:rPr lang="ru-RU" sz="1752" spc="-26" dirty="0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Болевые точки клиентов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856823" y="3455994"/>
            <a:ext cx="35519" cy="215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13"/>
              </a:lnSpc>
            </a:pPr>
            <a:r>
              <a:rPr lang="en-US" sz="1223" spc="4">
                <a:solidFill>
                  <a:srgbClr val="61616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120896" y="3214459"/>
            <a:ext cx="2450592" cy="295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73"/>
              </a:lnSpc>
            </a:pPr>
            <a:r>
              <a:rPr lang="ru-RU" sz="1752" spc="-26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Решение </a:t>
            </a:r>
            <a:r>
              <a:rPr lang="en-US" sz="1752" spc="-26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GD700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916357" y="3516049"/>
            <a:ext cx="35995" cy="272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76"/>
              </a:lnSpc>
            </a:pPr>
            <a:r>
              <a:rPr lang="en-US" sz="1223" spc="-18">
                <a:solidFill>
                  <a:srgbClr val="42A5F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351777" y="3214459"/>
            <a:ext cx="2404272" cy="295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52"/>
              </a:lnSpc>
            </a:pPr>
            <a:r>
              <a:rPr lang="ru-RU" sz="1752" spc="-26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Выгода клиента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98500" y="3625850"/>
            <a:ext cx="2866136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39"/>
              </a:lnSpc>
            </a:pPr>
            <a:r>
              <a:rPr lang="ru-RU" sz="1223" spc="4" dirty="0">
                <a:solidFill>
                  <a:srgbClr val="616161"/>
                </a:solidFill>
                <a:latin typeface="Open Sans"/>
                <a:ea typeface="Open Sans"/>
                <a:cs typeface="Open Sans"/>
                <a:sym typeface="Open Sans"/>
              </a:rPr>
              <a:t>•Незапланированные простои, вызванные внезапными отказами оборудования, нарушают непрерывность производства. •Высокое энергопотребление и жесткое регулирование при отсутствии данных в режиме реального времени для принятия решений по энергосбережению. •Высокие затраты на инспекцию на месте, медленное реагирование и низкая эффективность обслуживания, что влияет на удовлетворенность клиентов.</a:t>
            </a:r>
            <a:endParaRPr lang="en-US" sz="1223" spc="4" dirty="0">
              <a:solidFill>
                <a:srgbClr val="61616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3985222" y="3620173"/>
            <a:ext cx="273307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39"/>
              </a:lnSpc>
            </a:pPr>
            <a:r>
              <a:rPr lang="ru-RU" sz="1223" spc="-18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•Прогнозируемое техническое обслуживание: ИИ обеспечивает раннее предупреждение о неисправностях, что значительно сокращает незапланированные простои. </a:t>
            </a:r>
          </a:p>
          <a:p>
            <a:pPr>
              <a:lnSpc>
                <a:spcPts val="1839"/>
              </a:lnSpc>
            </a:pPr>
            <a:r>
              <a:rPr lang="ru-RU" sz="1223" spc="-18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• Оптимизация </a:t>
            </a:r>
            <a:r>
              <a:rPr lang="ru-RU" sz="1223" spc="-18" dirty="0" err="1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энерго</a:t>
            </a:r>
            <a:r>
              <a:rPr lang="ru-RU" sz="1223" spc="-18" dirty="0">
                <a:solidFill>
                  <a:srgbClr val="0D47A1"/>
                </a:solidFill>
                <a:latin typeface="Montserrat"/>
                <a:ea typeface="Montserrat"/>
                <a:cs typeface="Montserrat"/>
                <a:sym typeface="Montserrat"/>
              </a:rPr>
              <a:t>-эффективности с помощью ИИ: анализ данных в режиме реального времени и интеллектуальная настройка. •Удаленный мониторинг и диагностика: позволяет отслеживать состояние оборудования в режиме реального времени.</a:t>
            </a:r>
            <a:endParaRPr lang="en-US" sz="1223" spc="-18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7275586" y="3629698"/>
            <a:ext cx="274928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39"/>
              </a:lnSpc>
            </a:pPr>
            <a:r>
              <a:rPr lang="ru-RU" sz="1223" spc="4" dirty="0">
                <a:solidFill>
                  <a:srgbClr val="616161"/>
                </a:solidFill>
                <a:latin typeface="Open Sans"/>
                <a:ea typeface="Open Sans"/>
                <a:cs typeface="Open Sans"/>
                <a:sym typeface="Open Sans"/>
              </a:rPr>
              <a:t>• Ранние предупреждения об отказах, управляемые ИИ, значительно сокращают непредвиденные простои и повышают надежность системы. •Интеллектуальная динамическая оптимизация повышает </a:t>
            </a:r>
            <a:r>
              <a:rPr lang="ru-RU" sz="1223" spc="4" dirty="0" err="1">
                <a:solidFill>
                  <a:srgbClr val="616161"/>
                </a:solidFill>
                <a:latin typeface="Open Sans"/>
                <a:ea typeface="Open Sans"/>
                <a:cs typeface="Open Sans"/>
                <a:sym typeface="Open Sans"/>
              </a:rPr>
              <a:t>энергоэффективность</a:t>
            </a:r>
            <a:r>
              <a:rPr lang="ru-RU" sz="1223" spc="4" dirty="0">
                <a:solidFill>
                  <a:srgbClr val="616161"/>
                </a:solidFill>
                <a:latin typeface="Open Sans"/>
                <a:ea typeface="Open Sans"/>
                <a:cs typeface="Open Sans"/>
                <a:sym typeface="Open Sans"/>
              </a:rPr>
              <a:t> системы на 5-10%, что напрямую сокращает расходы и повышает производительность. </a:t>
            </a:r>
          </a:p>
          <a:p>
            <a:pPr>
              <a:lnSpc>
                <a:spcPts val="1839"/>
              </a:lnSpc>
            </a:pPr>
            <a:r>
              <a:rPr lang="ru-RU" sz="1223" spc="4" dirty="0">
                <a:solidFill>
                  <a:srgbClr val="616161"/>
                </a:solidFill>
                <a:latin typeface="Open Sans"/>
                <a:ea typeface="Open Sans"/>
                <a:cs typeface="Open Sans"/>
                <a:sym typeface="Open Sans"/>
              </a:rPr>
              <a:t>•Мониторинг состояния оборудования в режиме реального времени обеспечивает быстрое реагирование и качество обслуживания клиентов.</a:t>
            </a:r>
            <a:endParaRPr lang="en-US" sz="1223" spc="4" dirty="0">
              <a:solidFill>
                <a:srgbClr val="61616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030005" y="991705"/>
            <a:ext cx="5296271" cy="406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3"/>
              </a:lnSpc>
            </a:pPr>
            <a:r>
              <a:rPr lang="ru-RU" sz="2459" spc="-31" dirty="0">
                <a:solidFill>
                  <a:srgbClr val="0070C0"/>
                </a:solidFill>
                <a:latin typeface="IBM Plex Sans"/>
                <a:ea typeface="IBM Plex Sans"/>
                <a:cs typeface="IBM Plex Sans"/>
                <a:sym typeface="IBM Plex Sans"/>
              </a:rPr>
              <a:t>Решая проблемы, приноси пользу</a:t>
            </a:r>
            <a:endParaRPr lang="en-US" sz="2459" spc="-31" dirty="0">
              <a:solidFill>
                <a:srgbClr val="0070C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1838</Words>
  <Application>Microsoft Office PowerPoint</Application>
  <PresentationFormat>Произвольный</PresentationFormat>
  <Paragraphs>189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IBM Plex Sans</vt:lpstr>
      <vt:lpstr>Arial</vt:lpstr>
      <vt:lpstr>Montserrat</vt:lpstr>
      <vt:lpstr>Open Sans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GD700 Premium Series VFD.pdf</dc:title>
  <dc:creator>USR_WORK44</dc:creator>
  <cp:lastModifiedBy>Лащенкова</cp:lastModifiedBy>
  <cp:revision>33</cp:revision>
  <dcterms:created xsi:type="dcterms:W3CDTF">2006-08-16T00:00:00Z</dcterms:created>
  <dcterms:modified xsi:type="dcterms:W3CDTF">2026-04-06T14:35:50Z</dcterms:modified>
  <dc:identifier>DAHFnUv5kTo</dc:identifier>
</cp:coreProperties>
</file>